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9" r:id="rId3"/>
    <p:sldId id="280" r:id="rId4"/>
    <p:sldId id="276" r:id="rId5"/>
    <p:sldId id="277" r:id="rId6"/>
    <p:sldId id="278" r:id="rId7"/>
    <p:sldId id="279" r:id="rId8"/>
    <p:sldId id="281" r:id="rId9"/>
    <p:sldId id="282" r:id="rId10"/>
    <p:sldId id="284" r:id="rId11"/>
    <p:sldId id="28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099CB"/>
    <a:srgbClr val="5E52A2"/>
    <a:srgbClr val="F6473A"/>
    <a:srgbClr val="18A9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5" autoAdjust="0"/>
    <p:restoredTop sz="68235" autoAdjust="0"/>
  </p:normalViewPr>
  <p:slideViewPr>
    <p:cSldViewPr snapToGrid="0">
      <p:cViewPr varScale="1">
        <p:scale>
          <a:sx n="62" d="100"/>
          <a:sy n="62" d="100"/>
        </p:scale>
        <p:origin x="966" y="54"/>
      </p:cViewPr>
      <p:guideLst/>
    </p:cSldViewPr>
  </p:slideViewPr>
  <p:notesTextViewPr>
    <p:cViewPr>
      <p:scale>
        <a:sx n="1" d="1"/>
        <a:sy n="1" d="1"/>
      </p:scale>
      <p:origin x="0" y="0"/>
    </p:cViewPr>
  </p:notesTextViewPr>
  <p:notesViewPr>
    <p:cSldViewPr snapToGrid="0">
      <p:cViewPr>
        <p:scale>
          <a:sx n="80" d="100"/>
          <a:sy n="80" d="100"/>
        </p:scale>
        <p:origin x="2562" y="-22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58E466-47E7-472D-AC34-BD50788CFBD4}" type="datetimeFigureOut">
              <a:rPr lang="en-US" smtClean="0"/>
              <a:t>3/6/2017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9A222A-7EE5-461B-AB51-4E1740066219}" type="slidenum">
              <a:rPr lang="en-US" smtClean="0"/>
              <a:t>‹#›</a:t>
            </a:fld>
            <a:endParaRPr lang="en-US" dirty="0"/>
          </a:p>
        </p:txBody>
      </p:sp>
    </p:spTree>
    <p:extLst>
      <p:ext uri="{BB962C8B-B14F-4D97-AF65-F5344CB8AC3E}">
        <p14:creationId xmlns:p14="http://schemas.microsoft.com/office/powerpoint/2010/main" val="4251257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1</a:t>
            </a:fld>
            <a:endParaRPr lang="en-US" dirty="0"/>
          </a:p>
        </p:txBody>
      </p:sp>
    </p:spTree>
    <p:extLst>
      <p:ext uri="{BB962C8B-B14F-4D97-AF65-F5344CB8AC3E}">
        <p14:creationId xmlns:p14="http://schemas.microsoft.com/office/powerpoint/2010/main" val="32826795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10</a:t>
            </a:fld>
            <a:endParaRPr lang="en-US" dirty="0"/>
          </a:p>
        </p:txBody>
      </p:sp>
    </p:spTree>
    <p:extLst>
      <p:ext uri="{BB962C8B-B14F-4D97-AF65-F5344CB8AC3E}">
        <p14:creationId xmlns:p14="http://schemas.microsoft.com/office/powerpoint/2010/main" val="3448660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Our </a:t>
            </a:r>
            <a:r>
              <a:rPr lang="en-US" sz="1200" b="0" dirty="0" smtClean="0">
                <a:solidFill>
                  <a:srgbClr val="002060"/>
                </a:solidFill>
                <a:latin typeface="Times New Roman" pitchFamily="18" charset="0"/>
                <a:cs typeface="Times New Roman" pitchFamily="18" charset="0"/>
              </a:rPr>
              <a:t>capacity to make the “best decisions” is a direct reflection of</a:t>
            </a:r>
            <a:r>
              <a:rPr lang="en-US" sz="1200" b="0" baseline="0" dirty="0" smtClean="0">
                <a:solidFill>
                  <a:srgbClr val="002060"/>
                </a:solidFill>
                <a:latin typeface="Times New Roman" pitchFamily="18" charset="0"/>
                <a:cs typeface="Times New Roman" pitchFamily="18" charset="0"/>
              </a:rPr>
              <a:t> our</a:t>
            </a:r>
            <a:r>
              <a:rPr lang="en-US" sz="1200" b="0" dirty="0" smtClean="0">
                <a:solidFill>
                  <a:srgbClr val="002060"/>
                </a:solidFill>
                <a:latin typeface="Times New Roman" pitchFamily="18" charset="0"/>
                <a:cs typeface="Times New Roman" pitchFamily="18" charset="0"/>
              </a:rPr>
              <a:t> </a:t>
            </a:r>
            <a:r>
              <a:rPr lang="en-US" sz="1200" b="0" i="0" u="none" dirty="0" smtClean="0">
                <a:solidFill>
                  <a:srgbClr val="002060"/>
                </a:solidFill>
                <a:latin typeface="Times New Roman" pitchFamily="18" charset="0"/>
                <a:cs typeface="Times New Roman" pitchFamily="18" charset="0"/>
              </a:rPr>
              <a:t>Critical Thinking capacity leveraged across</a:t>
            </a:r>
            <a:r>
              <a:rPr lang="en-US" sz="1200" b="0" i="0" u="none" baseline="0" dirty="0" smtClean="0">
                <a:solidFill>
                  <a:srgbClr val="002060"/>
                </a:solidFill>
                <a:latin typeface="Times New Roman" pitchFamily="18" charset="0"/>
                <a:cs typeface="Times New Roman" pitchFamily="18" charset="0"/>
              </a:rPr>
              <a:t> our </a:t>
            </a:r>
            <a:r>
              <a:rPr lang="en-US" sz="1200" b="0" i="0" u="none" dirty="0" smtClean="0">
                <a:solidFill>
                  <a:srgbClr val="002060"/>
                </a:solidFill>
                <a:latin typeface="Times New Roman" pitchFamily="18" charset="0"/>
                <a:cs typeface="Times New Roman" pitchFamily="18" charset="0"/>
              </a:rPr>
              <a:t>knowledge (</a:t>
            </a:r>
            <a:r>
              <a:rPr lang="en-US" sz="1200" b="0" dirty="0" smtClean="0">
                <a:solidFill>
                  <a:srgbClr val="002060"/>
                </a:solidFill>
                <a:latin typeface="Times New Roman" pitchFamily="18" charset="0"/>
                <a:cs typeface="Times New Roman" pitchFamily="18" charset="0"/>
              </a:rPr>
              <a:t>what we know how to do). </a:t>
            </a:r>
          </a:p>
          <a:p>
            <a:r>
              <a:rPr lang="en-US" baseline="0" dirty="0" smtClean="0"/>
              <a:t>The HVP measures objectively how we uniquely evaluate and define good, and how we apply those definitions when faced with problems, challenges, and opportunities. This critical thinking drives our decisions, which result in our actions – and they can create success!</a:t>
            </a:r>
          </a:p>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11</a:t>
            </a:fld>
            <a:endParaRPr lang="en-US" dirty="0"/>
          </a:p>
        </p:txBody>
      </p:sp>
    </p:spTree>
    <p:extLst>
      <p:ext uri="{BB962C8B-B14F-4D97-AF65-F5344CB8AC3E}">
        <p14:creationId xmlns:p14="http://schemas.microsoft.com/office/powerpoint/2010/main" val="18930578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HVP built</a:t>
            </a:r>
            <a:r>
              <a:rPr lang="en-US" baseline="0" dirty="0" smtClean="0">
                <a:effectLst/>
              </a:rPr>
              <a:t> on that e</a:t>
            </a:r>
            <a:r>
              <a:rPr lang="en-US" dirty="0" smtClean="0">
                <a:effectLst/>
              </a:rPr>
              <a:t>very concept has the following types of value:</a:t>
            </a:r>
            <a:br>
              <a:rPr lang="en-US" dirty="0" smtClean="0">
                <a:effectLst/>
              </a:rPr>
            </a:br>
            <a:endParaRPr lang="en-US" dirty="0" smtClean="0">
              <a:effectLst/>
            </a:endParaRPr>
          </a:p>
          <a:p>
            <a:pPr marL="171450" indent="-171450">
              <a:buFont typeface="Arial" panose="020B0604020202020204" pitchFamily="34" charset="0"/>
              <a:buChar char="•"/>
            </a:pPr>
            <a:r>
              <a:rPr lang="en-US" dirty="0" smtClean="0">
                <a:effectLst/>
              </a:rPr>
              <a:t>The value of its uniqueness,</a:t>
            </a:r>
          </a:p>
          <a:p>
            <a:pPr marL="171450" indent="-171450">
              <a:buFont typeface="Arial" panose="020B0604020202020204" pitchFamily="34" charset="0"/>
              <a:buChar char="•"/>
            </a:pPr>
            <a:r>
              <a:rPr lang="en-US" dirty="0" smtClean="0">
                <a:effectLst/>
              </a:rPr>
              <a:t>The value of its function or role, and</a:t>
            </a:r>
          </a:p>
          <a:p>
            <a:pPr marL="171450" indent="-171450">
              <a:buFont typeface="Arial" panose="020B0604020202020204" pitchFamily="34" charset="0"/>
              <a:buChar char="•"/>
            </a:pPr>
            <a:r>
              <a:rPr lang="en-US" dirty="0" smtClean="0">
                <a:effectLst/>
              </a:rPr>
              <a:t>The value of its meaning and purpose</a:t>
            </a:r>
          </a:p>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2</a:t>
            </a:fld>
            <a:endParaRPr lang="en-US" dirty="0"/>
          </a:p>
        </p:txBody>
      </p:sp>
    </p:spTree>
    <p:extLst>
      <p:ext uri="{BB962C8B-B14F-4D97-AF65-F5344CB8AC3E}">
        <p14:creationId xmlns:p14="http://schemas.microsoft.com/office/powerpoint/2010/main" val="1527487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Better judgment means better decisions:</a:t>
            </a:r>
          </a:p>
          <a:p>
            <a:endParaRPr lang="en-US" dirty="0" smtClean="0"/>
          </a:p>
          <a:p>
            <a:pPr marL="171450" indent="-171450">
              <a:buFont typeface="Arial" panose="020B0604020202020204" pitchFamily="34" charset="0"/>
              <a:buChar char="•"/>
            </a:pPr>
            <a:r>
              <a:rPr lang="en-US" dirty="0" smtClean="0"/>
              <a:t>Over or</a:t>
            </a:r>
            <a:r>
              <a:rPr lang="en-US" baseline="0" dirty="0" smtClean="0"/>
              <a:t> under biases in judgment can lead to riskier decisions</a:t>
            </a:r>
          </a:p>
          <a:p>
            <a:pPr marL="171450" indent="-171450">
              <a:buFont typeface="Arial" panose="020B0604020202020204" pitchFamily="34" charset="0"/>
              <a:buChar char="•"/>
            </a:pPr>
            <a:r>
              <a:rPr lang="en-US" baseline="0" dirty="0" smtClean="0"/>
              <a:t>Weakness in judgment leaves a risk for making poor decisions which lead to poor performance</a:t>
            </a:r>
          </a:p>
          <a:p>
            <a:pPr marL="171450" indent="-171450">
              <a:buFont typeface="Arial" panose="020B0604020202020204" pitchFamily="34" charset="0"/>
              <a:buChar char="•"/>
            </a:pPr>
            <a:r>
              <a:rPr lang="en-US" baseline="0" dirty="0" smtClean="0"/>
              <a:t>When we understand potential limitation and blind spots, we can account for them to make better decisions consciously.</a:t>
            </a:r>
          </a:p>
          <a:p>
            <a:pPr marL="171450" indent="-171450">
              <a:buFont typeface="Arial" panose="020B0604020202020204" pitchFamily="34" charset="0"/>
              <a:buChar char="•"/>
            </a:pPr>
            <a:endParaRPr lang="en-US" baseline="0" dirty="0" smtClean="0"/>
          </a:p>
          <a:p>
            <a:pPr marL="171450" indent="-171450">
              <a:buFont typeface="Arial" panose="020B0604020202020204" pitchFamily="34" charset="0"/>
              <a:buChar char="•"/>
            </a:pPr>
            <a:endParaRPr lang="en-US" baseline="0" dirty="0" smtClean="0"/>
          </a:p>
          <a:p>
            <a:pPr marL="0" indent="0">
              <a:buFont typeface="Arial" panose="020B0604020202020204" pitchFamily="34" charset="0"/>
              <a:buNone/>
            </a:pPr>
            <a:r>
              <a:rPr lang="en-US" baseline="0" dirty="0" smtClean="0"/>
              <a:t>Decisions always precede actions; actions should be focused on using our strengths and minimizing limitations, and results will be dependent on the critical thinking and decision making skills we harness and apply to a situation.</a:t>
            </a:r>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3</a:t>
            </a:fld>
            <a:endParaRPr lang="en-US" dirty="0"/>
          </a:p>
        </p:txBody>
      </p:sp>
    </p:spTree>
    <p:extLst>
      <p:ext uri="{BB962C8B-B14F-4D97-AF65-F5344CB8AC3E}">
        <p14:creationId xmlns:p14="http://schemas.microsoft.com/office/powerpoint/2010/main" val="36757177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smtClean="0"/>
              <a:t>The assessment report documents your brain's natural selection process when making decisions. Understanding the ability to process information is directly linked to strengths and potential blocks to performance.</a:t>
            </a:r>
          </a:p>
          <a:p>
            <a:pPr marL="285750" indent="-285750">
              <a:buFont typeface="Arial" panose="020B0604020202020204" pitchFamily="34" charset="0"/>
              <a:buChar char="•"/>
            </a:pPr>
            <a:endParaRPr lang="en-US" sz="1200" dirty="0" smtClean="0"/>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smtClean="0"/>
              <a:t>Thinking and mental processing ability, like musical talent or sports talent, can be learned and improved. Your thinking ability is reflected in how you access these</a:t>
            </a:r>
            <a:r>
              <a:rPr lang="en-US" sz="1200" baseline="0" dirty="0" smtClean="0"/>
              <a:t> </a:t>
            </a:r>
            <a:r>
              <a:rPr lang="en-US" sz="1200" dirty="0" smtClean="0"/>
              <a:t>talents, skills, and attitudes. Remember, some talents can be great assets in some situations, but can become a hindrance in other situations.</a:t>
            </a:r>
          </a:p>
          <a:p>
            <a:pPr marL="285750" indent="-285750">
              <a:buFont typeface="Arial" panose="020B0604020202020204" pitchFamily="34" charset="0"/>
              <a:buChar char="•"/>
            </a:pPr>
            <a:endParaRPr lang="en-US" sz="1200" dirty="0" smtClean="0"/>
          </a:p>
          <a:p>
            <a:pPr marL="285750" indent="-285750">
              <a:buFont typeface="Arial" panose="020B0604020202020204" pitchFamily="34" charset="0"/>
              <a:buChar char="•"/>
            </a:pPr>
            <a:r>
              <a:rPr lang="en-US" sz="1200" dirty="0" smtClean="0"/>
              <a:t>Our preferences influence and impact one</a:t>
            </a:r>
            <a:r>
              <a:rPr lang="en-US" sz="1200" baseline="0" dirty="0" smtClean="0"/>
              <a:t> another </a:t>
            </a:r>
            <a:r>
              <a:rPr lang="en-US" sz="1200" i="0" baseline="0" dirty="0" smtClean="0"/>
              <a:t>and </a:t>
            </a:r>
            <a:r>
              <a:rPr lang="en-US" i="0" dirty="0" smtClean="0"/>
              <a:t>are applied directly to how we view and interact with the external world and our internal self; it is the blend that creates our overall</a:t>
            </a:r>
            <a:r>
              <a:rPr lang="en-US" i="0" baseline="0" dirty="0" smtClean="0"/>
              <a:t> thinking style</a:t>
            </a:r>
            <a:endParaRPr lang="en-US" sz="1200" i="0" dirty="0" smtClean="0"/>
          </a:p>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4</a:t>
            </a:fld>
            <a:endParaRPr lang="en-US" dirty="0"/>
          </a:p>
        </p:txBody>
      </p:sp>
    </p:spTree>
    <p:extLst>
      <p:ext uri="{BB962C8B-B14F-4D97-AF65-F5344CB8AC3E}">
        <p14:creationId xmlns:p14="http://schemas.microsoft.com/office/powerpoint/2010/main" val="40863875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5</a:t>
            </a:fld>
            <a:endParaRPr lang="en-US" dirty="0"/>
          </a:p>
        </p:txBody>
      </p:sp>
    </p:spTree>
    <p:extLst>
      <p:ext uri="{BB962C8B-B14F-4D97-AF65-F5344CB8AC3E}">
        <p14:creationId xmlns:p14="http://schemas.microsoft.com/office/powerpoint/2010/main" val="3394124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6</a:t>
            </a:fld>
            <a:endParaRPr lang="en-US" dirty="0"/>
          </a:p>
        </p:txBody>
      </p:sp>
    </p:spTree>
    <p:extLst>
      <p:ext uri="{BB962C8B-B14F-4D97-AF65-F5344CB8AC3E}">
        <p14:creationId xmlns:p14="http://schemas.microsoft.com/office/powerpoint/2010/main" val="80427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Empathy</a:t>
            </a:r>
            <a:r>
              <a:rPr lang="en-US" dirty="0" smtClean="0"/>
              <a:t>:  </a:t>
            </a:r>
            <a:r>
              <a:rPr lang="en-US" sz="1200" kern="1200" dirty="0" smtClean="0">
                <a:solidFill>
                  <a:schemeClr val="tx1"/>
                </a:solidFill>
                <a:effectLst/>
                <a:latin typeface="+mn-lt"/>
                <a:ea typeface="+mn-ea"/>
                <a:cs typeface="+mn-cs"/>
              </a:rPr>
              <a:t>How you understand and value the impact your decisions will have on other people and the importance you assign to others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as you make choices.</a:t>
            </a:r>
          </a:p>
          <a:p>
            <a:r>
              <a:rPr lang="en-US" b="1" dirty="0" smtClean="0"/>
              <a:t>Self-Esteem</a:t>
            </a:r>
            <a:r>
              <a:rPr lang="en-US" dirty="0" smtClean="0"/>
              <a:t>:</a:t>
            </a:r>
            <a:r>
              <a:rPr lang="en-US" baseline="0" dirty="0" smtClean="0"/>
              <a:t> </a:t>
            </a:r>
            <a:r>
              <a:rPr lang="en-US" sz="1200" kern="1200" dirty="0" smtClean="0">
                <a:solidFill>
                  <a:schemeClr val="tx1"/>
                </a:solidFill>
                <a:effectLst/>
                <a:latin typeface="+mn-lt"/>
                <a:ea typeface="+mn-ea"/>
                <a:cs typeface="+mn-cs"/>
              </a:rPr>
              <a:t>How you currently understand and value yourself.</a:t>
            </a:r>
            <a:endParaRPr lang="en-US" baseline="0" dirty="0" smtClean="0"/>
          </a:p>
          <a:p>
            <a:endParaRPr lang="en-US" baseline="0" dirty="0" smtClean="0"/>
          </a:p>
          <a:p>
            <a:r>
              <a:rPr lang="en-US" b="1" baseline="0" dirty="0" smtClean="0"/>
              <a:t>Practical Judgment</a:t>
            </a:r>
            <a:r>
              <a:rPr lang="en-US" baseline="0" dirty="0" smtClean="0"/>
              <a:t>: </a:t>
            </a:r>
            <a:r>
              <a:rPr lang="en-US" sz="1200" kern="1200" dirty="0" smtClean="0">
                <a:solidFill>
                  <a:schemeClr val="tx1"/>
                </a:solidFill>
                <a:effectLst/>
                <a:latin typeface="+mn-lt"/>
                <a:ea typeface="+mn-ea"/>
                <a:cs typeface="+mn-cs"/>
              </a:rPr>
              <a:t>How you understand and value results oriented, comparative choices and the importance you assign to results as you make decisions.</a:t>
            </a:r>
            <a:endParaRPr lang="en-US" baseline="0" dirty="0" smtClean="0"/>
          </a:p>
          <a:p>
            <a:r>
              <a:rPr lang="en-US" b="1" baseline="0" dirty="0" smtClean="0"/>
              <a:t>Role Awareness</a:t>
            </a:r>
            <a:r>
              <a:rPr lang="en-US" baseline="0" dirty="0" smtClean="0"/>
              <a:t>: </a:t>
            </a:r>
            <a:r>
              <a:rPr lang="en-US" sz="1200" kern="1200" dirty="0" smtClean="0">
                <a:solidFill>
                  <a:schemeClr val="tx1"/>
                </a:solidFill>
                <a:effectLst/>
                <a:latin typeface="+mn-lt"/>
                <a:ea typeface="+mn-ea"/>
                <a:cs typeface="+mn-cs"/>
              </a:rPr>
              <a:t>How you understand and value your current role(s) in life.</a:t>
            </a:r>
            <a:endParaRPr lang="en-US" baseline="0" dirty="0" smtClean="0"/>
          </a:p>
          <a:p>
            <a:endParaRPr lang="en-US" baseline="0" dirty="0" smtClean="0"/>
          </a:p>
          <a:p>
            <a:r>
              <a:rPr lang="en-US" b="1" baseline="0" dirty="0" smtClean="0"/>
              <a:t>Systems Judgment</a:t>
            </a:r>
            <a:r>
              <a:rPr lang="en-US" baseline="0" dirty="0" smtClean="0"/>
              <a:t>: </a:t>
            </a:r>
            <a:r>
              <a:rPr lang="en-US" sz="1200" kern="1200" dirty="0" smtClean="0">
                <a:solidFill>
                  <a:schemeClr val="tx1"/>
                </a:solidFill>
                <a:effectLst/>
                <a:latin typeface="+mn-lt"/>
                <a:ea typeface="+mn-ea"/>
                <a:cs typeface="+mn-cs"/>
              </a:rPr>
              <a:t>How you understand and value structure and rules and the importance you assign to the rules as you make choices.</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smtClean="0"/>
              <a:t>Self-Direction/Future View</a:t>
            </a:r>
            <a:r>
              <a:rPr lang="en-US" b="0" baseline="0" dirty="0" smtClean="0"/>
              <a:t>: </a:t>
            </a:r>
            <a:r>
              <a:rPr lang="en-US" sz="1200" kern="1200" dirty="0" smtClean="0">
                <a:solidFill>
                  <a:schemeClr val="tx1"/>
                </a:solidFill>
                <a:effectLst/>
                <a:latin typeface="+mn-lt"/>
                <a:ea typeface="+mn-ea"/>
                <a:cs typeface="+mn-cs"/>
              </a:rPr>
              <a:t>How you understand and value your future and the importance you place on your view for how that future ought to be.</a:t>
            </a:r>
          </a:p>
          <a:p>
            <a:endParaRPr lang="en-US" b="0" dirty="0"/>
          </a:p>
        </p:txBody>
      </p:sp>
      <p:sp>
        <p:nvSpPr>
          <p:cNvPr id="4" name="Slide Number Placeholder 3"/>
          <p:cNvSpPr>
            <a:spLocks noGrp="1"/>
          </p:cNvSpPr>
          <p:nvPr>
            <p:ph type="sldNum" sz="quarter" idx="10"/>
          </p:nvPr>
        </p:nvSpPr>
        <p:spPr/>
        <p:txBody>
          <a:bodyPr/>
          <a:lstStyle/>
          <a:p>
            <a:fld id="{FA9A222A-7EE5-461B-AB51-4E1740066219}" type="slidenum">
              <a:rPr lang="en-US" smtClean="0"/>
              <a:t>7</a:t>
            </a:fld>
            <a:endParaRPr lang="en-US" dirty="0"/>
          </a:p>
        </p:txBody>
      </p:sp>
    </p:spTree>
    <p:extLst>
      <p:ext uri="{BB962C8B-B14F-4D97-AF65-F5344CB8AC3E}">
        <p14:creationId xmlns:p14="http://schemas.microsoft.com/office/powerpoint/2010/main" val="2805657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Clarity is a measure of your natural ability to see and understand each value dimension. The greater your clarity the more accuracy and precision you have in the judgments that are made in that dimension. Each level of clarity has its own strengths and limitations.</a:t>
            </a:r>
          </a:p>
          <a:p>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Crystal Clear</a:t>
            </a:r>
            <a:r>
              <a:rPr lang="en-US" sz="1200" kern="1200" dirty="0" smtClean="0">
                <a:solidFill>
                  <a:schemeClr val="tx1"/>
                </a:solidFill>
                <a:effectLst/>
                <a:latin typeface="+mn-lt"/>
                <a:ea typeface="+mn-ea"/>
                <a:cs typeface="+mn-cs"/>
              </a:rPr>
              <a:t>: The ability to be very insightful, to distinguish differences both good and bad, and to be sensitive to all aspects of the dimension.</a:t>
            </a:r>
          </a:p>
          <a:p>
            <a:r>
              <a:rPr lang="en-US" sz="1200" b="1" kern="1200" dirty="0" smtClean="0">
                <a:solidFill>
                  <a:schemeClr val="tx1"/>
                </a:solidFill>
                <a:effectLst/>
                <a:latin typeface="+mn-lt"/>
                <a:ea typeface="+mn-ea"/>
                <a:cs typeface="+mn-cs"/>
              </a:rPr>
              <a:t>Clear</a:t>
            </a:r>
            <a:r>
              <a:rPr lang="en-US" sz="1200" kern="1200" dirty="0" smtClean="0">
                <a:solidFill>
                  <a:schemeClr val="tx1"/>
                </a:solidFill>
                <a:effectLst/>
                <a:latin typeface="+mn-lt"/>
                <a:ea typeface="+mn-ea"/>
                <a:cs typeface="+mn-cs"/>
              </a:rPr>
              <a:t>: The ability to be in touch with key aspects of the dimension but to overlook some aspects due to allowing some information in and filtering other information out.</a:t>
            </a:r>
          </a:p>
          <a:p>
            <a:r>
              <a:rPr lang="en-US" sz="1200" b="1" kern="1200" dirty="0" smtClean="0">
                <a:solidFill>
                  <a:schemeClr val="tx1"/>
                </a:solidFill>
                <a:effectLst/>
                <a:latin typeface="+mn-lt"/>
                <a:ea typeface="+mn-ea"/>
                <a:cs typeface="+mn-cs"/>
              </a:rPr>
              <a:t>Visible</a:t>
            </a:r>
            <a:r>
              <a:rPr lang="en-US" sz="1200" kern="1200" dirty="0" smtClean="0">
                <a:solidFill>
                  <a:schemeClr val="tx1"/>
                </a:solidFill>
                <a:effectLst/>
                <a:latin typeface="+mn-lt"/>
                <a:ea typeface="+mn-ea"/>
                <a:cs typeface="+mn-cs"/>
              </a:rPr>
              <a:t>: The ability to be in touch with and distinguish some specific aspects of a dimension clearly but overlook or not see other aspects due to selective filtering.</a:t>
            </a:r>
            <a:br>
              <a:rPr lang="en-US" sz="1200" kern="1200" dirty="0" smtClean="0">
                <a:solidFill>
                  <a:schemeClr val="tx1"/>
                </a:solidFill>
                <a:effectLst/>
                <a:latin typeface="+mn-lt"/>
                <a:ea typeface="+mn-ea"/>
                <a:cs typeface="+mn-cs"/>
              </a:rPr>
            </a:br>
            <a:r>
              <a:rPr lang="en-US" sz="1200" b="1" kern="1200" dirty="0" smtClean="0">
                <a:solidFill>
                  <a:schemeClr val="tx1"/>
                </a:solidFill>
                <a:effectLst/>
                <a:latin typeface="+mn-lt"/>
                <a:ea typeface="+mn-ea"/>
                <a:cs typeface="+mn-cs"/>
              </a:rPr>
              <a:t>Transition</a:t>
            </a:r>
            <a:r>
              <a:rPr lang="en-US" sz="1200" kern="1200" dirty="0" smtClean="0">
                <a:solidFill>
                  <a:schemeClr val="tx1"/>
                </a:solidFill>
                <a:effectLst/>
                <a:latin typeface="+mn-lt"/>
                <a:ea typeface="+mn-ea"/>
                <a:cs typeface="+mn-cs"/>
              </a:rPr>
              <a:t>: Indicates the value dimension in question is likely to result in inaccurate or inconsistent decision making leading to mistakes in judgment.</a:t>
            </a:r>
            <a:br>
              <a:rPr lang="en-US" sz="1200" kern="1200" dirty="0" smtClean="0">
                <a:solidFill>
                  <a:schemeClr val="tx1"/>
                </a:solidFill>
                <a:effectLst/>
                <a:latin typeface="+mn-lt"/>
                <a:ea typeface="+mn-ea"/>
                <a:cs typeface="+mn-cs"/>
              </a:rPr>
            </a:br>
            <a:r>
              <a:rPr lang="en-US" sz="1200" b="1" kern="1200" dirty="0" smtClean="0">
                <a:solidFill>
                  <a:schemeClr val="tx1"/>
                </a:solidFill>
                <a:effectLst/>
                <a:latin typeface="+mn-lt"/>
                <a:ea typeface="+mn-ea"/>
                <a:cs typeface="+mn-cs"/>
              </a:rPr>
              <a:t>Unconventional (World Dimension Only)</a:t>
            </a:r>
            <a:r>
              <a:rPr lang="en-US" sz="1200" kern="1200" dirty="0" smtClean="0">
                <a:solidFill>
                  <a:schemeClr val="tx1"/>
                </a:solidFill>
                <a:effectLst/>
                <a:latin typeface="+mn-lt"/>
                <a:ea typeface="+mn-ea"/>
                <a:cs typeface="+mn-cs"/>
              </a:rPr>
              <a:t>: The classification of unconventional represents 'out-of-the-box' thinking or mindset. It indicates your natural ability to see things and respond to them in ways which others overlook because you think differently than others</a:t>
            </a:r>
          </a:p>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8</a:t>
            </a:fld>
            <a:endParaRPr lang="en-US" dirty="0"/>
          </a:p>
        </p:txBody>
      </p:sp>
    </p:spTree>
    <p:extLst>
      <p:ext uri="{BB962C8B-B14F-4D97-AF65-F5344CB8AC3E}">
        <p14:creationId xmlns:p14="http://schemas.microsoft.com/office/powerpoint/2010/main" val="4582294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Attention is a measure of your natural ability to filter data and information to make a decision. Like clarity, attentiveness or inattentiveness can be a strength or a limitation depending on the demands of the environment and degree of balance with the other dimensions.</a:t>
            </a:r>
          </a:p>
          <a:p>
            <a:endParaRPr lang="en-US" sz="1200" b="1"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Over Attentive</a:t>
            </a:r>
            <a:r>
              <a:rPr lang="en-US" sz="1200" kern="1200" dirty="0" smtClean="0">
                <a:solidFill>
                  <a:schemeClr val="tx1"/>
                </a:solidFill>
                <a:effectLst/>
                <a:latin typeface="+mn-lt"/>
                <a:ea typeface="+mn-ea"/>
                <a:cs typeface="+mn-cs"/>
              </a:rPr>
              <a:t>: Having a bias toward the dimension and a tendency to place a great deal of importance on the dimension.</a:t>
            </a:r>
          </a:p>
          <a:p>
            <a:r>
              <a:rPr lang="en-US" sz="1200" b="1" kern="1200" dirty="0" smtClean="0">
                <a:solidFill>
                  <a:schemeClr val="tx1"/>
                </a:solidFill>
                <a:effectLst/>
                <a:latin typeface="+mn-lt"/>
                <a:ea typeface="+mn-ea"/>
                <a:cs typeface="+mn-cs"/>
              </a:rPr>
              <a:t>Attentive</a:t>
            </a:r>
            <a:r>
              <a:rPr lang="en-US" sz="1200" kern="1200" dirty="0" smtClean="0">
                <a:solidFill>
                  <a:schemeClr val="tx1"/>
                </a:solidFill>
                <a:effectLst/>
                <a:latin typeface="+mn-lt"/>
                <a:ea typeface="+mn-ea"/>
                <a:cs typeface="+mn-cs"/>
              </a:rPr>
              <a:t>: Having a balanced and generally positive view of the dimension and the ability to pay attention to the dimension without losing perspective of other dimensions. </a:t>
            </a:r>
            <a:r>
              <a:rPr lang="en-US" sz="1200" b="1" kern="1200" dirty="0" smtClean="0">
                <a:solidFill>
                  <a:schemeClr val="tx1"/>
                </a:solidFill>
                <a:effectLst/>
                <a:latin typeface="+mn-lt"/>
                <a:ea typeface="+mn-ea"/>
                <a:cs typeface="+mn-cs"/>
              </a:rPr>
              <a:t>Cautious</a:t>
            </a:r>
            <a:r>
              <a:rPr lang="en-US" sz="1200" kern="1200" dirty="0" smtClean="0">
                <a:solidFill>
                  <a:schemeClr val="tx1"/>
                </a:solidFill>
                <a:effectLst/>
                <a:latin typeface="+mn-lt"/>
                <a:ea typeface="+mn-ea"/>
                <a:cs typeface="+mn-cs"/>
              </a:rPr>
              <a:t>: Exhibiting caution and skepticism regarding the dimension. Tending not to focus or rely on the dimension to make decisions.</a:t>
            </a:r>
          </a:p>
          <a:p>
            <a:r>
              <a:rPr lang="en-US" sz="1200" b="1" kern="1200" dirty="0" smtClean="0">
                <a:solidFill>
                  <a:schemeClr val="tx1"/>
                </a:solidFill>
                <a:effectLst/>
                <a:latin typeface="+mn-lt"/>
                <a:ea typeface="+mn-ea"/>
                <a:cs typeface="+mn-cs"/>
              </a:rPr>
              <a:t>Inattentive</a:t>
            </a:r>
            <a:r>
              <a:rPr lang="en-US" sz="1200" kern="1200" dirty="0" smtClean="0">
                <a:solidFill>
                  <a:schemeClr val="tx1"/>
                </a:solidFill>
                <a:effectLst/>
                <a:latin typeface="+mn-lt"/>
                <a:ea typeface="+mn-ea"/>
                <a:cs typeface="+mn-cs"/>
              </a:rPr>
              <a:t>: Filtering out the dimension, not seeing the importance of it. Tending to be skeptical or critical and undervalue the dimension. (Note: good clarity may reduce some effects of inattentiveness)</a:t>
            </a:r>
          </a:p>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9</a:t>
            </a:fld>
            <a:endParaRPr lang="en-US" dirty="0"/>
          </a:p>
        </p:txBody>
      </p:sp>
    </p:spTree>
    <p:extLst>
      <p:ext uri="{BB962C8B-B14F-4D97-AF65-F5344CB8AC3E}">
        <p14:creationId xmlns:p14="http://schemas.microsoft.com/office/powerpoint/2010/main" val="3387201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2DED286-BA65-4208-B535-1F1458390F3E}" type="datetime1">
              <a:rPr lang="en-US" smtClean="0"/>
              <a:t>3/6/2017</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562425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86EBACB-C37A-4C31-823C-D17ABEFE40B3}" type="datetime1">
              <a:rPr lang="en-US" smtClean="0"/>
              <a:t>3/6/2017</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921254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25D550-C929-4905-841B-AB26D94EF114}" type="datetime1">
              <a:rPr lang="en-US" smtClean="0"/>
              <a:t>3/6/2017</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3495425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33C1EF-E1A6-46B7-87EA-DFDCA8631C95}" type="datetime1">
              <a:rPr lang="en-US" smtClean="0"/>
              <a:t>3/6/2017</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1342818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B20A373-CD05-4370-B778-4C83B63112B1}" type="datetime1">
              <a:rPr lang="en-US" smtClean="0"/>
              <a:t>3/6/2017</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804619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2B9C23D-B0CB-4A01-AAB6-266F5BCC508C}" type="datetime1">
              <a:rPr lang="en-US" smtClean="0"/>
              <a:t>3/6/2017</a:t>
            </a:fld>
            <a:endParaRPr lang="en-US" dirty="0"/>
          </a:p>
        </p:txBody>
      </p:sp>
      <p:sp>
        <p:nvSpPr>
          <p:cNvPr id="6" name="Footer Placeholder 5"/>
          <p:cNvSpPr>
            <a:spLocks noGrp="1"/>
          </p:cNvSpPr>
          <p:nvPr>
            <p:ph type="ftr" sz="quarter" idx="11"/>
          </p:nvPr>
        </p:nvSpPr>
        <p:spPr/>
        <p:txBody>
          <a:bodyPr/>
          <a:lstStyle/>
          <a:p>
            <a:r>
              <a:rPr lang="en-US" dirty="0" smtClean="0"/>
              <a:t>©2016 Assessments 24X7</a:t>
            </a:r>
            <a:endParaRPr lang="en-US" dirty="0"/>
          </a:p>
        </p:txBody>
      </p:sp>
      <p:sp>
        <p:nvSpPr>
          <p:cNvPr id="7" name="Slide Number Placeholder 6"/>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811776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8F86A2C-AC5E-4279-B58C-D8416C406737}" type="datetime1">
              <a:rPr lang="en-US" smtClean="0"/>
              <a:t>3/6/2017</a:t>
            </a:fld>
            <a:endParaRPr lang="en-US" dirty="0"/>
          </a:p>
        </p:txBody>
      </p:sp>
      <p:sp>
        <p:nvSpPr>
          <p:cNvPr id="8" name="Footer Placeholder 7"/>
          <p:cNvSpPr>
            <a:spLocks noGrp="1"/>
          </p:cNvSpPr>
          <p:nvPr>
            <p:ph type="ftr" sz="quarter" idx="11"/>
          </p:nvPr>
        </p:nvSpPr>
        <p:spPr/>
        <p:txBody>
          <a:bodyPr/>
          <a:lstStyle/>
          <a:p>
            <a:r>
              <a:rPr lang="en-US" dirty="0" smtClean="0"/>
              <a:t>©2016 Assessments 24X7</a:t>
            </a:r>
            <a:endParaRPr lang="en-US" dirty="0"/>
          </a:p>
        </p:txBody>
      </p:sp>
      <p:sp>
        <p:nvSpPr>
          <p:cNvPr id="9" name="Slide Number Placeholder 8"/>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1295503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924FFAA-C761-4291-8137-9A1DCC352337}" type="datetime1">
              <a:rPr lang="en-US" smtClean="0"/>
              <a:t>3/6/2017</a:t>
            </a:fld>
            <a:endParaRPr lang="en-US" dirty="0"/>
          </a:p>
        </p:txBody>
      </p:sp>
      <p:sp>
        <p:nvSpPr>
          <p:cNvPr id="4" name="Footer Placeholder 3"/>
          <p:cNvSpPr>
            <a:spLocks noGrp="1"/>
          </p:cNvSpPr>
          <p:nvPr>
            <p:ph type="ftr" sz="quarter" idx="11"/>
          </p:nvPr>
        </p:nvSpPr>
        <p:spPr/>
        <p:txBody>
          <a:bodyPr/>
          <a:lstStyle/>
          <a:p>
            <a:r>
              <a:rPr lang="en-US" dirty="0" smtClean="0"/>
              <a:t>©2016 Assessments 24X7</a:t>
            </a:r>
            <a:endParaRPr lang="en-US" dirty="0"/>
          </a:p>
        </p:txBody>
      </p:sp>
      <p:sp>
        <p:nvSpPr>
          <p:cNvPr id="5" name="Slide Number Placeholder 4"/>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4179342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1017BA-2B6F-4356-BA1E-1030289959B5}" type="datetime1">
              <a:rPr lang="en-US" smtClean="0"/>
              <a:t>3/6/2017</a:t>
            </a:fld>
            <a:endParaRPr lang="en-US" dirty="0"/>
          </a:p>
        </p:txBody>
      </p:sp>
      <p:sp>
        <p:nvSpPr>
          <p:cNvPr id="3" name="Footer Placeholder 2"/>
          <p:cNvSpPr>
            <a:spLocks noGrp="1"/>
          </p:cNvSpPr>
          <p:nvPr>
            <p:ph type="ftr" sz="quarter" idx="11"/>
          </p:nvPr>
        </p:nvSpPr>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806459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DE821E0-D61A-4584-95FC-5EEEAD2BF0E3}" type="datetime1">
              <a:rPr lang="en-US" smtClean="0"/>
              <a:t>3/6/2017</a:t>
            </a:fld>
            <a:endParaRPr lang="en-US" dirty="0"/>
          </a:p>
        </p:txBody>
      </p:sp>
      <p:sp>
        <p:nvSpPr>
          <p:cNvPr id="6" name="Footer Placeholder 5"/>
          <p:cNvSpPr>
            <a:spLocks noGrp="1"/>
          </p:cNvSpPr>
          <p:nvPr>
            <p:ph type="ftr" sz="quarter" idx="11"/>
          </p:nvPr>
        </p:nvSpPr>
        <p:spPr/>
        <p:txBody>
          <a:bodyPr/>
          <a:lstStyle/>
          <a:p>
            <a:r>
              <a:rPr lang="en-US" dirty="0" smtClean="0"/>
              <a:t>©2016 Assessments 24X7</a:t>
            </a:r>
            <a:endParaRPr lang="en-US" dirty="0"/>
          </a:p>
        </p:txBody>
      </p:sp>
      <p:sp>
        <p:nvSpPr>
          <p:cNvPr id="7" name="Slide Number Placeholder 6"/>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3646670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CA3CC52-05E0-4588-AED3-AE6C38827EE3}" type="datetime1">
              <a:rPr lang="en-US" smtClean="0"/>
              <a:t>3/6/2017</a:t>
            </a:fld>
            <a:endParaRPr lang="en-US" dirty="0"/>
          </a:p>
        </p:txBody>
      </p:sp>
      <p:sp>
        <p:nvSpPr>
          <p:cNvPr id="6" name="Footer Placeholder 5"/>
          <p:cNvSpPr>
            <a:spLocks noGrp="1"/>
          </p:cNvSpPr>
          <p:nvPr>
            <p:ph type="ftr" sz="quarter" idx="11"/>
          </p:nvPr>
        </p:nvSpPr>
        <p:spPr/>
        <p:txBody>
          <a:bodyPr/>
          <a:lstStyle/>
          <a:p>
            <a:r>
              <a:rPr lang="en-US" dirty="0" smtClean="0"/>
              <a:t>©2016 Assessments 24X7</a:t>
            </a:r>
            <a:endParaRPr lang="en-US" dirty="0"/>
          </a:p>
        </p:txBody>
      </p:sp>
      <p:sp>
        <p:nvSpPr>
          <p:cNvPr id="7" name="Slide Number Placeholder 6"/>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3332545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35D58C-1CF9-4FB5-8A78-B17E500473D6}" type="datetime1">
              <a:rPr lang="en-US" smtClean="0"/>
              <a:t>3/6/2017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©2016 Assessments 24X7</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D9512D-810D-489D-B4F3-0792CA04F52C}" type="slidenum">
              <a:rPr lang="en-US" smtClean="0"/>
              <a:t>‹#›</a:t>
            </a:fld>
            <a:endParaRPr lang="en-US" dirty="0"/>
          </a:p>
        </p:txBody>
      </p:sp>
    </p:spTree>
    <p:extLst>
      <p:ext uri="{BB962C8B-B14F-4D97-AF65-F5344CB8AC3E}">
        <p14:creationId xmlns:p14="http://schemas.microsoft.com/office/powerpoint/2010/main" val="2445069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6969" y="2189768"/>
            <a:ext cx="9144000" cy="2320239"/>
          </a:xfrm>
        </p:spPr>
        <p:txBody>
          <a:bodyPr/>
          <a:lstStyle/>
          <a:p>
            <a:pPr algn="l"/>
            <a:r>
              <a:rPr lang="en-US" dirty="0" smtClean="0"/>
              <a:t>Hartman Value Profile</a:t>
            </a:r>
            <a:br>
              <a:rPr lang="en-US" dirty="0" smtClean="0"/>
            </a:br>
            <a:r>
              <a:rPr lang="en-US" sz="2800" b="1" dirty="0" smtClean="0"/>
              <a:t>An Evaluation of Thinking Styles</a:t>
            </a:r>
            <a:endParaRPr lang="en-US" sz="2800" b="1" dirty="0"/>
          </a:p>
        </p:txBody>
      </p:sp>
      <p:pic>
        <p:nvPicPr>
          <p:cNvPr id="5" name="Picture 4"/>
          <p:cNvPicPr/>
          <p:nvPr/>
        </p:nvPicPr>
        <p:blipFill rotWithShape="1">
          <a:blip r:embed="rId3"/>
          <a:srcRect l="11378" t="12097" r="71795" b="47833"/>
          <a:stretch/>
        </p:blipFill>
        <p:spPr bwMode="auto">
          <a:xfrm>
            <a:off x="6512994" y="43974"/>
            <a:ext cx="5695950" cy="2874645"/>
          </a:xfrm>
          <a:prstGeom prst="rect">
            <a:avLst/>
          </a:prstGeom>
          <a:ln>
            <a:noFill/>
          </a:ln>
          <a:extLst>
            <a:ext uri="{53640926-AAD7-44D8-BBD7-CCE9431645EC}">
              <a14:shadowObscured xmlns:a14="http://schemas.microsoft.com/office/drawing/2010/main"/>
            </a:ext>
          </a:extLst>
        </p:spPr>
      </p:pic>
      <p:sp>
        <p:nvSpPr>
          <p:cNvPr id="7" name="Footer Placeholder 6"/>
          <p:cNvSpPr>
            <a:spLocks noGrp="1"/>
          </p:cNvSpPr>
          <p:nvPr>
            <p:ph type="ftr" sz="quarter" idx="11"/>
          </p:nvPr>
        </p:nvSpPr>
        <p:spPr>
          <a:xfrm>
            <a:off x="-1094509" y="6564597"/>
            <a:ext cx="4114800" cy="365125"/>
          </a:xfrm>
        </p:spPr>
        <p:txBody>
          <a:bodyPr/>
          <a:lstStyle/>
          <a:p>
            <a:r>
              <a:rPr lang="en-US" dirty="0" smtClean="0"/>
              <a:t>©2016 Assessments 24X7</a:t>
            </a:r>
            <a:endParaRPr lang="en-US"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60969" y="4228200"/>
            <a:ext cx="2518959" cy="2518959"/>
          </a:xfrm>
          <a:prstGeom prst="rect">
            <a:avLst/>
          </a:prstGeom>
        </p:spPr>
      </p:pic>
    </p:spTree>
    <p:extLst>
      <p:ext uri="{BB962C8B-B14F-4D97-AF65-F5344CB8AC3E}">
        <p14:creationId xmlns:p14="http://schemas.microsoft.com/office/powerpoint/2010/main" val="23405204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6722" y="183951"/>
            <a:ext cx="10515600" cy="1325563"/>
          </a:xfrm>
        </p:spPr>
        <p:txBody>
          <a:bodyPr/>
          <a:lstStyle/>
          <a:p>
            <a:r>
              <a:rPr lang="en-US" dirty="0" smtClean="0"/>
              <a:t>HVP Report Debrief</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10</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sp>
        <p:nvSpPr>
          <p:cNvPr id="8" name="TextBox 7"/>
          <p:cNvSpPr txBox="1"/>
          <p:nvPr/>
        </p:nvSpPr>
        <p:spPr>
          <a:xfrm>
            <a:off x="1342508" y="2006700"/>
            <a:ext cx="4757980" cy="3785652"/>
          </a:xfrm>
          <a:prstGeom prst="rect">
            <a:avLst/>
          </a:prstGeom>
          <a:noFill/>
        </p:spPr>
        <p:txBody>
          <a:bodyPr wrap="square" rtlCol="0">
            <a:spAutoFit/>
          </a:bodyPr>
          <a:lstStyle/>
          <a:p>
            <a:pPr marL="342900" indent="-342900">
              <a:buFont typeface="Arial" panose="020B0604020202020204" pitchFamily="34" charset="0"/>
              <a:buChar char="•"/>
            </a:pPr>
            <a:r>
              <a:rPr lang="en-US" sz="2400" b="1" dirty="0" smtClean="0"/>
              <a:t>Thinking Science</a:t>
            </a:r>
          </a:p>
          <a:p>
            <a:pPr marL="342900" indent="-342900">
              <a:buFont typeface="Arial" panose="020B0604020202020204" pitchFamily="34" charset="0"/>
              <a:buChar char="•"/>
            </a:pPr>
            <a:r>
              <a:rPr lang="en-US" sz="2400" b="1" dirty="0" smtClean="0"/>
              <a:t>Thinking Style Dimensions</a:t>
            </a:r>
          </a:p>
          <a:p>
            <a:pPr marL="342900" indent="-342900">
              <a:buFont typeface="Arial" panose="020B0604020202020204" pitchFamily="34" charset="0"/>
              <a:buChar char="•"/>
            </a:pPr>
            <a:r>
              <a:rPr lang="en-US" sz="2400" b="1" dirty="0" smtClean="0"/>
              <a:t>Clarity and Attention</a:t>
            </a:r>
          </a:p>
          <a:p>
            <a:pPr marL="342900" indent="-342900">
              <a:buFont typeface="Arial" panose="020B0604020202020204" pitchFamily="34" charset="0"/>
              <a:buChar char="•"/>
            </a:pPr>
            <a:r>
              <a:rPr lang="en-US" sz="2400" b="1" dirty="0"/>
              <a:t>World Thinking Style </a:t>
            </a:r>
            <a:r>
              <a:rPr lang="en-US" sz="2400" b="1" dirty="0" smtClean="0"/>
              <a:t>Scores</a:t>
            </a:r>
          </a:p>
          <a:p>
            <a:pPr marL="342900" indent="-342900">
              <a:buFont typeface="Arial" panose="020B0604020202020204" pitchFamily="34" charset="0"/>
              <a:buChar char="•"/>
            </a:pPr>
            <a:r>
              <a:rPr lang="en-US" sz="2400" b="1" dirty="0" smtClean="0"/>
              <a:t>Self Thinking Style Scores</a:t>
            </a:r>
          </a:p>
          <a:p>
            <a:pPr marL="342900" indent="-342900">
              <a:buFont typeface="Arial" panose="020B0604020202020204" pitchFamily="34" charset="0"/>
              <a:buChar char="•"/>
            </a:pPr>
            <a:r>
              <a:rPr lang="en-US" sz="2400" b="1" dirty="0" smtClean="0"/>
              <a:t>Overview Summary of Style</a:t>
            </a:r>
          </a:p>
          <a:p>
            <a:pPr marL="342900" indent="-342900">
              <a:buFont typeface="Arial" panose="020B0604020202020204" pitchFamily="34" charset="0"/>
              <a:buChar char="•"/>
            </a:pPr>
            <a:r>
              <a:rPr lang="en-US" sz="2400" b="1" dirty="0" smtClean="0"/>
              <a:t>Communicating</a:t>
            </a:r>
          </a:p>
          <a:p>
            <a:pPr marL="342900" indent="-342900">
              <a:buFont typeface="Arial" panose="020B0604020202020204" pitchFamily="34" charset="0"/>
              <a:buChar char="•"/>
            </a:pPr>
            <a:r>
              <a:rPr lang="en-US" sz="2400" b="1" dirty="0" smtClean="0"/>
              <a:t>Strengths/Development</a:t>
            </a:r>
          </a:p>
          <a:p>
            <a:pPr marL="342900" indent="-342900">
              <a:buFont typeface="Arial" panose="020B0604020202020204" pitchFamily="34" charset="0"/>
              <a:buChar char="•"/>
            </a:pPr>
            <a:r>
              <a:rPr lang="en-US" sz="2400" b="1" dirty="0" smtClean="0"/>
              <a:t>Action Plan</a:t>
            </a:r>
          </a:p>
          <a:p>
            <a:pPr marL="342900" indent="-342900">
              <a:buFont typeface="Arial" panose="020B0604020202020204" pitchFamily="34" charset="0"/>
              <a:buChar char="•"/>
            </a:pPr>
            <a:endParaRPr lang="en-US" sz="2400" b="1" dirty="0" smtClean="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6291" y="1097542"/>
            <a:ext cx="4937509" cy="4937509"/>
          </a:xfrm>
          <a:prstGeom prst="rect">
            <a:avLst/>
          </a:prstGeom>
        </p:spPr>
      </p:pic>
    </p:spTree>
    <p:extLst>
      <p:ext uri="{BB962C8B-B14F-4D97-AF65-F5344CB8AC3E}">
        <p14:creationId xmlns:p14="http://schemas.microsoft.com/office/powerpoint/2010/main" val="2613961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1" nodeType="clickEffect">
                                  <p:stCondLst>
                                    <p:cond delay="0"/>
                                  </p:stCondLst>
                                  <p:childTnLst>
                                    <p:anim calcmode="lin" valueType="num">
                                      <p:cBhvr additive="base">
                                        <p:cTn id="12" dur="500"/>
                                        <p:tgtEl>
                                          <p:spTgt spid="8"/>
                                        </p:tgtEl>
                                        <p:attrNameLst>
                                          <p:attrName>ppt_x</p:attrName>
                                        </p:attrNameLst>
                                      </p:cBhvr>
                                      <p:tavLst>
                                        <p:tav tm="0">
                                          <p:val>
                                            <p:strVal val="ppt_x"/>
                                          </p:val>
                                        </p:tav>
                                        <p:tav tm="100000">
                                          <p:val>
                                            <p:strVal val="ppt_x"/>
                                          </p:val>
                                        </p:tav>
                                      </p:tavLst>
                                    </p:anim>
                                    <p:anim calcmode="lin" valueType="num">
                                      <p:cBhvr additive="base">
                                        <p:cTn id="13" dur="500"/>
                                        <p:tgtEl>
                                          <p:spTgt spid="8"/>
                                        </p:tgtEl>
                                        <p:attrNameLst>
                                          <p:attrName>ppt_y</p:attrName>
                                        </p:attrNameLst>
                                      </p:cBhvr>
                                      <p:tavLst>
                                        <p:tav tm="0">
                                          <p:val>
                                            <p:strVal val="ppt_y"/>
                                          </p:val>
                                        </p:tav>
                                        <p:tav tm="100000">
                                          <p:val>
                                            <p:strVal val="1+ppt_h/2"/>
                                          </p:val>
                                        </p:tav>
                                      </p:tavLst>
                                    </p:anim>
                                    <p:set>
                                      <p:cBhvr>
                                        <p:cTn id="14"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6722" y="183951"/>
            <a:ext cx="10515600" cy="1325563"/>
          </a:xfrm>
        </p:spPr>
        <p:txBody>
          <a:bodyPr/>
          <a:lstStyle/>
          <a:p>
            <a:r>
              <a:rPr lang="en-US" dirty="0" smtClean="0"/>
              <a:t>Summary</a:t>
            </a:r>
            <a:endParaRPr lang="en-US" dirty="0"/>
          </a:p>
        </p:txBody>
      </p:sp>
      <p:pic>
        <p:nvPicPr>
          <p:cNvPr id="4" name="Picture 3"/>
          <p:cNvPicPr/>
          <p:nvPr/>
        </p:nvPicPr>
        <p:blipFill rotWithShape="1">
          <a:blip r:embed="rId3"/>
          <a:srcRect l="11378" t="12097" r="71795" b="47833"/>
          <a:stretch/>
        </p:blipFill>
        <p:spPr bwMode="auto">
          <a:xfrm rot="10800000">
            <a:off x="0" y="4726982"/>
            <a:ext cx="3735092" cy="1994491"/>
          </a:xfrm>
          <a:prstGeom prst="rect">
            <a:avLst/>
          </a:prstGeom>
          <a:ln>
            <a:noFill/>
          </a:ln>
          <a:extLst>
            <a:ext uri="{53640926-AAD7-44D8-BBD7-CCE9431645EC}">
              <a14:shadowObscured xmlns:a14="http://schemas.microsoft.com/office/drawing/2010/main"/>
            </a:ext>
          </a:extLst>
        </p:spPr>
      </p:pic>
      <p:sp>
        <p:nvSpPr>
          <p:cNvPr id="6" name="Slide Number Placeholder 5"/>
          <p:cNvSpPr>
            <a:spLocks noGrp="1"/>
          </p:cNvSpPr>
          <p:nvPr>
            <p:ph type="sldNum" sz="quarter" idx="12"/>
          </p:nvPr>
        </p:nvSpPr>
        <p:spPr/>
        <p:txBody>
          <a:bodyPr/>
          <a:lstStyle/>
          <a:p>
            <a:fld id="{35D9512D-810D-489D-B4F3-0792CA04F52C}" type="slidenum">
              <a:rPr lang="en-US" smtClean="0"/>
              <a:t>11</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sp>
        <p:nvSpPr>
          <p:cNvPr id="14" name="TextBox 13"/>
          <p:cNvSpPr txBox="1"/>
          <p:nvPr/>
        </p:nvSpPr>
        <p:spPr>
          <a:xfrm>
            <a:off x="1499218" y="1509514"/>
            <a:ext cx="9205993" cy="2846933"/>
          </a:xfrm>
          <a:prstGeom prst="rect">
            <a:avLst/>
          </a:prstGeom>
          <a:noFill/>
        </p:spPr>
        <p:txBody>
          <a:bodyPr wrap="square" rtlCol="0">
            <a:spAutoFit/>
          </a:bodyPr>
          <a:lstStyle/>
          <a:p>
            <a:r>
              <a:rPr lang="en-US" sz="3400" i="1" dirty="0" smtClean="0">
                <a:solidFill>
                  <a:srgbClr val="0070C0"/>
                </a:solidFill>
              </a:rPr>
              <a:t>The Hartman Value Profile</a:t>
            </a:r>
            <a:br>
              <a:rPr lang="en-US" sz="3400" i="1" dirty="0" smtClean="0">
                <a:solidFill>
                  <a:srgbClr val="0070C0"/>
                </a:solidFill>
              </a:rPr>
            </a:br>
            <a:endParaRPr lang="en-US" sz="3400" i="1" dirty="0" smtClean="0">
              <a:solidFill>
                <a:srgbClr val="0070C0"/>
              </a:solidFill>
            </a:endParaRPr>
          </a:p>
          <a:p>
            <a:pPr marL="457200" indent="-457200">
              <a:buFont typeface="Arial" panose="020B0604020202020204" pitchFamily="34" charset="0"/>
              <a:buChar char="•"/>
            </a:pPr>
            <a:r>
              <a:rPr lang="en-US" sz="2800" dirty="0" smtClean="0">
                <a:solidFill>
                  <a:srgbClr val="002060"/>
                </a:solidFill>
                <a:cs typeface="Times New Roman" pitchFamily="18" charset="0"/>
              </a:rPr>
              <a:t>Reveals </a:t>
            </a:r>
            <a:r>
              <a:rPr lang="en-US" sz="2800" dirty="0">
                <a:solidFill>
                  <a:srgbClr val="002060"/>
                </a:solidFill>
                <a:cs typeface="Times New Roman" pitchFamily="18" charset="0"/>
              </a:rPr>
              <a:t>our decision-making pattern</a:t>
            </a:r>
          </a:p>
          <a:p>
            <a:pPr marL="457200" indent="-457200">
              <a:buFont typeface="Arial" panose="020B0604020202020204" pitchFamily="34" charset="0"/>
              <a:buChar char="•"/>
            </a:pPr>
            <a:r>
              <a:rPr lang="en-US" sz="2800" dirty="0" smtClean="0">
                <a:solidFill>
                  <a:srgbClr val="002060"/>
                </a:solidFill>
                <a:cs typeface="Times New Roman" pitchFamily="18" charset="0"/>
              </a:rPr>
              <a:t>Provides </a:t>
            </a:r>
            <a:r>
              <a:rPr lang="en-US" sz="2800" dirty="0">
                <a:solidFill>
                  <a:srgbClr val="002060"/>
                </a:solidFill>
                <a:cs typeface="Times New Roman" pitchFamily="18" charset="0"/>
              </a:rPr>
              <a:t>insight into the reasons behind our decisions</a:t>
            </a:r>
          </a:p>
          <a:p>
            <a:pPr marL="457200" indent="-457200">
              <a:buFont typeface="Arial" panose="020B0604020202020204" pitchFamily="34" charset="0"/>
              <a:buChar char="•"/>
            </a:pPr>
            <a:r>
              <a:rPr lang="en-US" sz="2800" dirty="0">
                <a:solidFill>
                  <a:srgbClr val="002060"/>
                </a:solidFill>
                <a:cs typeface="Times New Roman" pitchFamily="18" charset="0"/>
              </a:rPr>
              <a:t>Identifies how we uniquely define “GOOD”</a:t>
            </a:r>
          </a:p>
          <a:p>
            <a:pPr marL="457200" indent="-457200">
              <a:buFont typeface="Arial" panose="020B0604020202020204" pitchFamily="34" charset="0"/>
              <a:buChar char="•"/>
            </a:pPr>
            <a:endParaRPr lang="en-US" sz="2700" i="1"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45732" y="64018"/>
            <a:ext cx="2518959" cy="2518959"/>
          </a:xfrm>
          <a:prstGeom prst="rect">
            <a:avLst/>
          </a:prstGeom>
        </p:spPr>
      </p:pic>
      <p:sp>
        <p:nvSpPr>
          <p:cNvPr id="8" name="TextBox 7"/>
          <p:cNvSpPr txBox="1"/>
          <p:nvPr/>
        </p:nvSpPr>
        <p:spPr>
          <a:xfrm>
            <a:off x="2214647" y="4960489"/>
            <a:ext cx="10159538" cy="954107"/>
          </a:xfrm>
          <a:prstGeom prst="rect">
            <a:avLst/>
          </a:prstGeom>
          <a:noFill/>
        </p:spPr>
        <p:txBody>
          <a:bodyPr wrap="square" rtlCol="0">
            <a:spAutoFit/>
          </a:bodyPr>
          <a:lstStyle/>
          <a:p>
            <a:pPr algn="ctr"/>
            <a:r>
              <a:rPr lang="en-US" sz="2800" b="1" dirty="0" smtClean="0">
                <a:cs typeface="Times New Roman" pitchFamily="18" charset="0"/>
              </a:rPr>
              <a:t>Critical </a:t>
            </a:r>
            <a:r>
              <a:rPr lang="en-US" sz="2800" b="1" dirty="0">
                <a:cs typeface="Times New Roman" pitchFamily="18" charset="0"/>
              </a:rPr>
              <a:t>Thinking drives </a:t>
            </a:r>
            <a:r>
              <a:rPr lang="en-US" sz="2800" b="1" dirty="0" smtClean="0">
                <a:cs typeface="Times New Roman" pitchFamily="18" charset="0"/>
              </a:rPr>
              <a:t>Decisions </a:t>
            </a:r>
            <a:r>
              <a:rPr lang="en-US" sz="2800" b="1" dirty="0">
                <a:cs typeface="Times New Roman" pitchFamily="18" charset="0"/>
              </a:rPr>
              <a:t>that Precede </a:t>
            </a:r>
            <a:r>
              <a:rPr lang="en-US" sz="2800" b="1" dirty="0" smtClean="0">
                <a:cs typeface="Times New Roman" pitchFamily="18" charset="0"/>
              </a:rPr>
              <a:t>Actions</a:t>
            </a:r>
            <a:br>
              <a:rPr lang="en-US" sz="2800" b="1" dirty="0" smtClean="0">
                <a:cs typeface="Times New Roman" pitchFamily="18" charset="0"/>
              </a:rPr>
            </a:br>
            <a:r>
              <a:rPr lang="en-US" sz="2800" b="1" dirty="0" smtClean="0">
                <a:cs typeface="Times New Roman" pitchFamily="18" charset="0"/>
              </a:rPr>
              <a:t> creating SUCCESS…or </a:t>
            </a:r>
            <a:r>
              <a:rPr lang="en-US" sz="2800" b="1" dirty="0">
                <a:cs typeface="Times New Roman" pitchFamily="18" charset="0"/>
              </a:rPr>
              <a:t>the Alternative</a:t>
            </a:r>
            <a:r>
              <a:rPr lang="en-US" sz="2800" b="1" dirty="0" smtClean="0">
                <a:cs typeface="Times New Roman" pitchFamily="18" charset="0"/>
              </a:rPr>
              <a:t>!</a:t>
            </a:r>
            <a:endParaRPr lang="en-US" sz="2800" b="1" dirty="0">
              <a:cs typeface="Times New Roman" pitchFamily="18" charset="0"/>
            </a:endParaRPr>
          </a:p>
        </p:txBody>
      </p:sp>
    </p:spTree>
    <p:extLst>
      <p:ext uri="{BB962C8B-B14F-4D97-AF65-F5344CB8AC3E}">
        <p14:creationId xmlns:p14="http://schemas.microsoft.com/office/powerpoint/2010/main" val="3105893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1" nodeType="clickEffect">
                                  <p:stCondLst>
                                    <p:cond delay="0"/>
                                  </p:stCondLst>
                                  <p:childTnLst>
                                    <p:anim calcmode="lin" valueType="num">
                                      <p:cBhvr additive="base">
                                        <p:cTn id="12" dur="500"/>
                                        <p:tgtEl>
                                          <p:spTgt spid="14"/>
                                        </p:tgtEl>
                                        <p:attrNameLst>
                                          <p:attrName>ppt_x</p:attrName>
                                        </p:attrNameLst>
                                      </p:cBhvr>
                                      <p:tavLst>
                                        <p:tav tm="0">
                                          <p:val>
                                            <p:strVal val="ppt_x"/>
                                          </p:val>
                                        </p:tav>
                                        <p:tav tm="100000">
                                          <p:val>
                                            <p:strVal val="ppt_x"/>
                                          </p:val>
                                        </p:tav>
                                      </p:tavLst>
                                    </p:anim>
                                    <p:anim calcmode="lin" valueType="num">
                                      <p:cBhvr additive="base">
                                        <p:cTn id="13" dur="500"/>
                                        <p:tgtEl>
                                          <p:spTgt spid="14"/>
                                        </p:tgtEl>
                                        <p:attrNameLst>
                                          <p:attrName>ppt_y</p:attrName>
                                        </p:attrNameLst>
                                      </p:cBhvr>
                                      <p:tavLst>
                                        <p:tav tm="0">
                                          <p:val>
                                            <p:strVal val="ppt_y"/>
                                          </p:val>
                                        </p:tav>
                                        <p:tav tm="100000">
                                          <p:val>
                                            <p:strVal val="1+ppt_h/2"/>
                                          </p:val>
                                        </p:tav>
                                      </p:tavLst>
                                    </p:anim>
                                    <p:set>
                                      <p:cBhvr>
                                        <p:cTn id="14" dur="1" fill="hold">
                                          <p:stCondLst>
                                            <p:cond delay="499"/>
                                          </p:stCondLst>
                                        </p:cTn>
                                        <p:tgtEl>
                                          <p:spTgt spid="14"/>
                                        </p:tgtEl>
                                        <p:attrNameLst>
                                          <p:attrName>style.visibility</p:attrName>
                                        </p:attrNameLst>
                                      </p:cBhvr>
                                      <p:to>
                                        <p:strVal val="hidden"/>
                                      </p:to>
                                    </p:set>
                                  </p:childTnLst>
                                </p:cTn>
                              </p:par>
                              <p:par>
                                <p:cTn id="15" presetID="2" presetClass="entr" presetSubtype="4"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xit" presetSubtype="4" fill="hold" grpId="1" nodeType="clickEffect">
                                  <p:stCondLst>
                                    <p:cond delay="0"/>
                                  </p:stCondLst>
                                  <p:childTnLst>
                                    <p:anim calcmode="lin" valueType="num">
                                      <p:cBhvr additive="base">
                                        <p:cTn id="22" dur="500"/>
                                        <p:tgtEl>
                                          <p:spTgt spid="8"/>
                                        </p:tgtEl>
                                        <p:attrNameLst>
                                          <p:attrName>ppt_x</p:attrName>
                                        </p:attrNameLst>
                                      </p:cBhvr>
                                      <p:tavLst>
                                        <p:tav tm="0">
                                          <p:val>
                                            <p:strVal val="ppt_x"/>
                                          </p:val>
                                        </p:tav>
                                        <p:tav tm="100000">
                                          <p:val>
                                            <p:strVal val="ppt_x"/>
                                          </p:val>
                                        </p:tav>
                                      </p:tavLst>
                                    </p:anim>
                                    <p:anim calcmode="lin" valueType="num">
                                      <p:cBhvr additive="base">
                                        <p:cTn id="23" dur="500"/>
                                        <p:tgtEl>
                                          <p:spTgt spid="8"/>
                                        </p:tgtEl>
                                        <p:attrNameLst>
                                          <p:attrName>ppt_y</p:attrName>
                                        </p:attrNameLst>
                                      </p:cBhvr>
                                      <p:tavLst>
                                        <p:tav tm="0">
                                          <p:val>
                                            <p:strVal val="ppt_y"/>
                                          </p:val>
                                        </p:tav>
                                        <p:tav tm="100000">
                                          <p:val>
                                            <p:strVal val="1+ppt_h/2"/>
                                          </p:val>
                                        </p:tav>
                                      </p:tavLst>
                                    </p:anim>
                                    <p:set>
                                      <p:cBhvr>
                                        <p:cTn id="24"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P spid="8" grpId="0"/>
      <p:bldP spid="8"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0275" y="0"/>
            <a:ext cx="10515600" cy="1131673"/>
          </a:xfrm>
        </p:spPr>
        <p:txBody>
          <a:bodyPr/>
          <a:lstStyle/>
          <a:p>
            <a:r>
              <a:rPr lang="en-US" dirty="0" smtClean="0"/>
              <a:t>Thinking Science</a:t>
            </a:r>
            <a:endParaRPr lang="en-US" dirty="0"/>
          </a:p>
        </p:txBody>
      </p:sp>
      <p:pic>
        <p:nvPicPr>
          <p:cNvPr id="4" name="Picture 3"/>
          <p:cNvPicPr/>
          <p:nvPr/>
        </p:nvPicPr>
        <p:blipFill rotWithShape="1">
          <a:blip r:embed="rId3"/>
          <a:srcRect l="11378" t="12097" r="71795" b="47833"/>
          <a:stretch/>
        </p:blipFill>
        <p:spPr bwMode="auto">
          <a:xfrm rot="10800000">
            <a:off x="0" y="4805915"/>
            <a:ext cx="3700130" cy="1915559"/>
          </a:xfrm>
          <a:prstGeom prst="rect">
            <a:avLst/>
          </a:prstGeom>
          <a:ln>
            <a:noFill/>
          </a:ln>
          <a:extLst>
            <a:ext uri="{53640926-AAD7-44D8-BBD7-CCE9431645EC}">
              <a14:shadowObscured xmlns:a14="http://schemas.microsoft.com/office/drawing/2010/main"/>
            </a:ext>
          </a:extLst>
        </p:spPr>
      </p:pic>
      <p:sp>
        <p:nvSpPr>
          <p:cNvPr id="6" name="Slide Number Placeholder 5"/>
          <p:cNvSpPr>
            <a:spLocks noGrp="1"/>
          </p:cNvSpPr>
          <p:nvPr>
            <p:ph type="sldNum" sz="quarter" idx="12"/>
          </p:nvPr>
        </p:nvSpPr>
        <p:spPr/>
        <p:txBody>
          <a:bodyPr/>
          <a:lstStyle/>
          <a:p>
            <a:fld id="{35D9512D-810D-489D-B4F3-0792CA04F52C}" type="slidenum">
              <a:rPr lang="en-US" smtClean="0"/>
              <a:t>2</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sp>
        <p:nvSpPr>
          <p:cNvPr id="14" name="TextBox 13"/>
          <p:cNvSpPr txBox="1"/>
          <p:nvPr/>
        </p:nvSpPr>
        <p:spPr>
          <a:xfrm>
            <a:off x="1179674" y="873036"/>
            <a:ext cx="10521940" cy="5509200"/>
          </a:xfrm>
          <a:prstGeom prst="rect">
            <a:avLst/>
          </a:prstGeom>
          <a:noFill/>
        </p:spPr>
        <p:txBody>
          <a:bodyPr wrap="square" rtlCol="0">
            <a:spAutoFit/>
          </a:bodyPr>
          <a:lstStyle/>
          <a:p>
            <a:r>
              <a:rPr lang="en-US" sz="2200" dirty="0" smtClean="0"/>
              <a:t>Dr. Robert S. Hartman</a:t>
            </a:r>
          </a:p>
          <a:p>
            <a:pPr marL="800100" lvl="1" indent="-342900">
              <a:buFont typeface="Arial" panose="020B0604020202020204" pitchFamily="34" charset="0"/>
              <a:buChar char="•"/>
            </a:pPr>
            <a:r>
              <a:rPr lang="en-US" sz="2200" dirty="0" smtClean="0"/>
              <a:t>The ability to measure judgment was developed by Robert S. Hartman in the late 1950’s.</a:t>
            </a:r>
          </a:p>
          <a:p>
            <a:pPr marL="800100" lvl="1" indent="-342900">
              <a:buFont typeface="Arial" panose="020B0604020202020204" pitchFamily="34" charset="0"/>
              <a:buChar char="•"/>
            </a:pPr>
            <a:r>
              <a:rPr lang="en-US" sz="2200" dirty="0" smtClean="0"/>
              <a:t>Dr Hartman earned a Nobel Nomination in 1973 for his research that discovered a universal mechanism by all rational human beings used to formulate decisions.</a:t>
            </a:r>
            <a:endParaRPr lang="en-US" sz="2200" dirty="0"/>
          </a:p>
          <a:p>
            <a:pPr marL="800100" lvl="1" indent="-342900">
              <a:buFont typeface="Arial" panose="020B0604020202020204" pitchFamily="34" charset="0"/>
              <a:buChar char="•"/>
            </a:pPr>
            <a:r>
              <a:rPr lang="en-US" sz="2200" dirty="0" smtClean="0"/>
              <a:t>Through this discovery, Dr. Hartman was able to calculate and measure with incredible accuracy and mathematical precision that mechanism.</a:t>
            </a:r>
          </a:p>
          <a:p>
            <a:r>
              <a:rPr lang="en-US" sz="2200" dirty="0" smtClean="0"/>
              <a:t> </a:t>
            </a:r>
          </a:p>
          <a:p>
            <a:r>
              <a:rPr lang="en-US" sz="2200" dirty="0" smtClean="0"/>
              <a:t>Wayne Carpenter</a:t>
            </a:r>
          </a:p>
          <a:p>
            <a:pPr marL="800100" lvl="1" indent="-342900">
              <a:buFont typeface="Arial" panose="020B0604020202020204" pitchFamily="34" charset="0"/>
              <a:buChar char="•"/>
            </a:pPr>
            <a:r>
              <a:rPr lang="en-US" sz="2200" dirty="0" smtClean="0"/>
              <a:t>35 years of non-stop validation, application and translation furthered Dr. Hartman’s work</a:t>
            </a:r>
          </a:p>
          <a:p>
            <a:pPr marL="800100" lvl="1" indent="-342900">
              <a:buFont typeface="Arial" panose="020B0604020202020204" pitchFamily="34" charset="0"/>
              <a:buChar char="•"/>
            </a:pPr>
            <a:r>
              <a:rPr lang="en-US" sz="2200" dirty="0" smtClean="0"/>
              <a:t>First computerized </a:t>
            </a:r>
            <a:r>
              <a:rPr lang="en-US" sz="2200" dirty="0"/>
              <a:t>a</a:t>
            </a:r>
            <a:r>
              <a:rPr lang="en-US" sz="2200" dirty="0" smtClean="0"/>
              <a:t>nalysis </a:t>
            </a:r>
            <a:r>
              <a:rPr lang="en-US" sz="2200" dirty="0"/>
              <a:t>using the terms "Empathy", "</a:t>
            </a:r>
            <a:r>
              <a:rPr lang="en-US" sz="2200" dirty="0" smtClean="0"/>
              <a:t>Practical Thinking</a:t>
            </a:r>
            <a:r>
              <a:rPr lang="en-US" sz="2200" dirty="0"/>
              <a:t>", "Systems Judgment", "Self Esteem", "Role Awareness", </a:t>
            </a:r>
            <a:r>
              <a:rPr lang="en-US" sz="2200" dirty="0" smtClean="0"/>
              <a:t>and "Self Direction“</a:t>
            </a:r>
          </a:p>
          <a:p>
            <a:pPr marL="800100" lvl="1" indent="-342900">
              <a:buFont typeface="Arial" panose="020B0604020202020204" pitchFamily="34" charset="0"/>
              <a:buChar char="•"/>
            </a:pPr>
            <a:r>
              <a:rPr lang="en-US" sz="2200" dirty="0" smtClean="0"/>
              <a:t>Brought utilization </a:t>
            </a:r>
            <a:r>
              <a:rPr lang="en-US" sz="2200" dirty="0"/>
              <a:t>of Clarity, Attention and Balance for a</a:t>
            </a:r>
            <a:r>
              <a:rPr lang="en-US" sz="2200" dirty="0" smtClean="0"/>
              <a:t>nalyzing and </a:t>
            </a:r>
            <a:r>
              <a:rPr lang="en-US" sz="2200" dirty="0"/>
              <a:t>teaching axiological </a:t>
            </a:r>
            <a:r>
              <a:rPr lang="en-US" sz="2200" dirty="0" smtClean="0"/>
              <a:t>interpretations</a:t>
            </a:r>
          </a:p>
          <a:p>
            <a:pPr marL="800100" lvl="1" indent="-342900">
              <a:buFont typeface="Arial" panose="020B0604020202020204" pitchFamily="34" charset="0"/>
              <a:buChar char="•"/>
            </a:pPr>
            <a:endParaRPr lang="en-US" sz="2200" dirty="0"/>
          </a:p>
        </p:txBody>
      </p:sp>
    </p:spTree>
    <p:extLst>
      <p:ext uri="{BB962C8B-B14F-4D97-AF65-F5344CB8AC3E}">
        <p14:creationId xmlns:p14="http://schemas.microsoft.com/office/powerpoint/2010/main" val="34206065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1" nodeType="clickEffect">
                                  <p:stCondLst>
                                    <p:cond delay="0"/>
                                  </p:stCondLst>
                                  <p:childTnLst>
                                    <p:anim calcmode="lin" valueType="num">
                                      <p:cBhvr additive="base">
                                        <p:cTn id="12" dur="500"/>
                                        <p:tgtEl>
                                          <p:spTgt spid="14"/>
                                        </p:tgtEl>
                                        <p:attrNameLst>
                                          <p:attrName>ppt_x</p:attrName>
                                        </p:attrNameLst>
                                      </p:cBhvr>
                                      <p:tavLst>
                                        <p:tav tm="0">
                                          <p:val>
                                            <p:strVal val="ppt_x"/>
                                          </p:val>
                                        </p:tav>
                                        <p:tav tm="100000">
                                          <p:val>
                                            <p:strVal val="ppt_x"/>
                                          </p:val>
                                        </p:tav>
                                      </p:tavLst>
                                    </p:anim>
                                    <p:anim calcmode="lin" valueType="num">
                                      <p:cBhvr additive="base">
                                        <p:cTn id="13" dur="500"/>
                                        <p:tgtEl>
                                          <p:spTgt spid="14"/>
                                        </p:tgtEl>
                                        <p:attrNameLst>
                                          <p:attrName>ppt_y</p:attrName>
                                        </p:attrNameLst>
                                      </p:cBhvr>
                                      <p:tavLst>
                                        <p:tav tm="0">
                                          <p:val>
                                            <p:strVal val="ppt_y"/>
                                          </p:val>
                                        </p:tav>
                                        <p:tav tm="100000">
                                          <p:val>
                                            <p:strVal val="1+ppt_h/2"/>
                                          </p:val>
                                        </p:tav>
                                      </p:tavLst>
                                    </p:anim>
                                    <p:set>
                                      <p:cBhvr>
                                        <p:cTn id="14"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2746" y="437866"/>
            <a:ext cx="9234829" cy="1325563"/>
          </a:xfrm>
        </p:spPr>
        <p:txBody>
          <a:bodyPr>
            <a:normAutofit fontScale="90000"/>
          </a:bodyPr>
          <a:lstStyle/>
          <a:p>
            <a:r>
              <a:rPr lang="en-US" dirty="0"/>
              <a:t>The Hartman Value Profile (HVP) measures a person’s capacity to make value judgments about the world and one’s self.</a:t>
            </a:r>
          </a:p>
        </p:txBody>
      </p:sp>
      <p:sp>
        <p:nvSpPr>
          <p:cNvPr id="6" name="Slide Number Placeholder 5"/>
          <p:cNvSpPr>
            <a:spLocks noGrp="1"/>
          </p:cNvSpPr>
          <p:nvPr>
            <p:ph type="sldNum" sz="quarter" idx="12"/>
          </p:nvPr>
        </p:nvSpPr>
        <p:spPr/>
        <p:txBody>
          <a:bodyPr/>
          <a:lstStyle/>
          <a:p>
            <a:fld id="{35D9512D-810D-489D-B4F3-0792CA04F52C}" type="slidenum">
              <a:rPr lang="en-US" smtClean="0"/>
              <a:t>3</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pic>
        <p:nvPicPr>
          <p:cNvPr id="10" name="Picture 9"/>
          <p:cNvPicPr/>
          <p:nvPr/>
        </p:nvPicPr>
        <p:blipFill rotWithShape="1">
          <a:blip r:embed="rId3"/>
          <a:srcRect l="42294" t="36912" r="35401" b="28531"/>
          <a:stretch/>
        </p:blipFill>
        <p:spPr bwMode="auto">
          <a:xfrm>
            <a:off x="1146972" y="2647907"/>
            <a:ext cx="9805066" cy="3733990"/>
          </a:xfrm>
          <a:prstGeom prst="rect">
            <a:avLst/>
          </a:prstGeom>
          <a:ln>
            <a:noFill/>
          </a:ln>
          <a:extLst>
            <a:ext uri="{53640926-AAD7-44D8-BBD7-CCE9431645EC}">
              <a14:shadowObscured xmlns:a14="http://schemas.microsoft.com/office/drawing/2010/main"/>
            </a:ext>
          </a:extLst>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37575" y="154494"/>
            <a:ext cx="2518959" cy="2518959"/>
          </a:xfrm>
          <a:prstGeom prst="rect">
            <a:avLst/>
          </a:prstGeom>
        </p:spPr>
      </p:pic>
      <p:sp>
        <p:nvSpPr>
          <p:cNvPr id="16" name="TextBox 15"/>
          <p:cNvSpPr txBox="1"/>
          <p:nvPr/>
        </p:nvSpPr>
        <p:spPr>
          <a:xfrm>
            <a:off x="1961065" y="2302642"/>
            <a:ext cx="7415409" cy="507831"/>
          </a:xfrm>
          <a:prstGeom prst="rect">
            <a:avLst/>
          </a:prstGeom>
          <a:noFill/>
        </p:spPr>
        <p:txBody>
          <a:bodyPr wrap="square" rtlCol="0">
            <a:spAutoFit/>
          </a:bodyPr>
          <a:lstStyle/>
          <a:p>
            <a:pPr algn="ctr"/>
            <a:r>
              <a:rPr lang="en-US" sz="2700" b="1" i="1" dirty="0" smtClean="0">
                <a:solidFill>
                  <a:schemeClr val="accent6">
                    <a:lumMod val="50000"/>
                  </a:schemeClr>
                </a:solidFill>
              </a:rPr>
              <a:t>Better Judgment means Better Decisions</a:t>
            </a:r>
          </a:p>
        </p:txBody>
      </p:sp>
    </p:spTree>
    <p:extLst>
      <p:ext uri="{BB962C8B-B14F-4D97-AF65-F5344CB8AC3E}">
        <p14:creationId xmlns:p14="http://schemas.microsoft.com/office/powerpoint/2010/main" val="1588798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1" nodeType="clickEffect">
                                  <p:stCondLst>
                                    <p:cond delay="0"/>
                                  </p:stCondLst>
                                  <p:childTnLst>
                                    <p:anim calcmode="lin" valueType="num">
                                      <p:cBhvr additive="base">
                                        <p:cTn id="12" dur="500"/>
                                        <p:tgtEl>
                                          <p:spTgt spid="16"/>
                                        </p:tgtEl>
                                        <p:attrNameLst>
                                          <p:attrName>ppt_x</p:attrName>
                                        </p:attrNameLst>
                                      </p:cBhvr>
                                      <p:tavLst>
                                        <p:tav tm="0">
                                          <p:val>
                                            <p:strVal val="ppt_x"/>
                                          </p:val>
                                        </p:tav>
                                        <p:tav tm="100000">
                                          <p:val>
                                            <p:strVal val="ppt_x"/>
                                          </p:val>
                                        </p:tav>
                                      </p:tavLst>
                                    </p:anim>
                                    <p:anim calcmode="lin" valueType="num">
                                      <p:cBhvr additive="base">
                                        <p:cTn id="13" dur="500"/>
                                        <p:tgtEl>
                                          <p:spTgt spid="16"/>
                                        </p:tgtEl>
                                        <p:attrNameLst>
                                          <p:attrName>ppt_y</p:attrName>
                                        </p:attrNameLst>
                                      </p:cBhvr>
                                      <p:tavLst>
                                        <p:tav tm="0">
                                          <p:val>
                                            <p:strVal val="ppt_y"/>
                                          </p:val>
                                        </p:tav>
                                        <p:tav tm="100000">
                                          <p:val>
                                            <p:strVal val="1+ppt_h/2"/>
                                          </p:val>
                                        </p:tav>
                                      </p:tavLst>
                                    </p:anim>
                                    <p:set>
                                      <p:cBhvr>
                                        <p:cTn id="14" dur="1" fill="hold">
                                          <p:stCondLst>
                                            <p:cond delay="4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6722" y="183951"/>
            <a:ext cx="10515600" cy="1325563"/>
          </a:xfrm>
        </p:spPr>
        <p:txBody>
          <a:bodyPr/>
          <a:lstStyle/>
          <a:p>
            <a:r>
              <a:rPr lang="en-US" dirty="0" smtClean="0"/>
              <a:t>Hartman Value Profile</a:t>
            </a:r>
            <a:endParaRPr lang="en-US" dirty="0"/>
          </a:p>
        </p:txBody>
      </p:sp>
      <p:pic>
        <p:nvPicPr>
          <p:cNvPr id="4" name="Picture 3"/>
          <p:cNvPicPr/>
          <p:nvPr/>
        </p:nvPicPr>
        <p:blipFill rotWithShape="1">
          <a:blip r:embed="rId3"/>
          <a:srcRect l="11378" t="12097" r="71795" b="47833"/>
          <a:stretch/>
        </p:blipFill>
        <p:spPr bwMode="auto">
          <a:xfrm rot="10800000">
            <a:off x="0" y="4726982"/>
            <a:ext cx="3735092" cy="1994491"/>
          </a:xfrm>
          <a:prstGeom prst="rect">
            <a:avLst/>
          </a:prstGeom>
          <a:ln>
            <a:noFill/>
          </a:ln>
          <a:extLst>
            <a:ext uri="{53640926-AAD7-44D8-BBD7-CCE9431645EC}">
              <a14:shadowObscured xmlns:a14="http://schemas.microsoft.com/office/drawing/2010/main"/>
            </a:ext>
          </a:extLst>
        </p:spPr>
      </p:pic>
      <p:sp>
        <p:nvSpPr>
          <p:cNvPr id="6" name="Slide Number Placeholder 5"/>
          <p:cNvSpPr>
            <a:spLocks noGrp="1"/>
          </p:cNvSpPr>
          <p:nvPr>
            <p:ph type="sldNum" sz="quarter" idx="12"/>
          </p:nvPr>
        </p:nvSpPr>
        <p:spPr/>
        <p:txBody>
          <a:bodyPr/>
          <a:lstStyle/>
          <a:p>
            <a:fld id="{35D9512D-810D-489D-B4F3-0792CA04F52C}" type="slidenum">
              <a:rPr lang="en-US" smtClean="0"/>
              <a:t>4</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sp>
        <p:nvSpPr>
          <p:cNvPr id="14" name="TextBox 13"/>
          <p:cNvSpPr txBox="1"/>
          <p:nvPr/>
        </p:nvSpPr>
        <p:spPr>
          <a:xfrm>
            <a:off x="2101312" y="1509514"/>
            <a:ext cx="8415580" cy="3831818"/>
          </a:xfrm>
          <a:prstGeom prst="rect">
            <a:avLst/>
          </a:prstGeom>
          <a:noFill/>
        </p:spPr>
        <p:txBody>
          <a:bodyPr wrap="square" rtlCol="0">
            <a:spAutoFit/>
          </a:bodyPr>
          <a:lstStyle/>
          <a:p>
            <a:pPr marL="285750" indent="-285750">
              <a:buFont typeface="Arial" panose="020B0604020202020204" pitchFamily="34" charset="0"/>
              <a:buChar char="•"/>
            </a:pPr>
            <a:r>
              <a:rPr lang="en-US" sz="2400" dirty="0" smtClean="0"/>
              <a:t>The assessment report captures an individual's preference to specific world and self thinking dimensions through clarity and attention measures.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Thinking and mental processing ability, like musical talent or sports talent, can be learned and improved. </a:t>
            </a:r>
            <a:endParaRPr lang="en-US" sz="2400" dirty="0" smtClean="0"/>
          </a:p>
          <a:p>
            <a:endParaRPr lang="en-US" sz="2400" dirty="0"/>
          </a:p>
          <a:p>
            <a:pPr marL="285750" indent="-285750">
              <a:buFont typeface="Arial" panose="020B0604020202020204" pitchFamily="34" charset="0"/>
              <a:buChar char="•"/>
            </a:pPr>
            <a:r>
              <a:rPr lang="en-US" sz="2400" dirty="0" smtClean="0"/>
              <a:t>Your </a:t>
            </a:r>
            <a:r>
              <a:rPr lang="en-US" sz="2400" dirty="0"/>
              <a:t>overall thinking style is a result of the blend of your world and self thinking processes. </a:t>
            </a:r>
          </a:p>
          <a:p>
            <a:endParaRPr lang="en-US" sz="2700" dirty="0"/>
          </a:p>
        </p:txBody>
      </p:sp>
    </p:spTree>
    <p:extLst>
      <p:ext uri="{BB962C8B-B14F-4D97-AF65-F5344CB8AC3E}">
        <p14:creationId xmlns:p14="http://schemas.microsoft.com/office/powerpoint/2010/main" val="3333078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1" nodeType="clickEffect">
                                  <p:stCondLst>
                                    <p:cond delay="0"/>
                                  </p:stCondLst>
                                  <p:childTnLst>
                                    <p:anim calcmode="lin" valueType="num">
                                      <p:cBhvr additive="base">
                                        <p:cTn id="12" dur="500"/>
                                        <p:tgtEl>
                                          <p:spTgt spid="14"/>
                                        </p:tgtEl>
                                        <p:attrNameLst>
                                          <p:attrName>ppt_x</p:attrName>
                                        </p:attrNameLst>
                                      </p:cBhvr>
                                      <p:tavLst>
                                        <p:tav tm="0">
                                          <p:val>
                                            <p:strVal val="ppt_x"/>
                                          </p:val>
                                        </p:tav>
                                        <p:tav tm="100000">
                                          <p:val>
                                            <p:strVal val="ppt_x"/>
                                          </p:val>
                                        </p:tav>
                                      </p:tavLst>
                                    </p:anim>
                                    <p:anim calcmode="lin" valueType="num">
                                      <p:cBhvr additive="base">
                                        <p:cTn id="13" dur="500"/>
                                        <p:tgtEl>
                                          <p:spTgt spid="14"/>
                                        </p:tgtEl>
                                        <p:attrNameLst>
                                          <p:attrName>ppt_y</p:attrName>
                                        </p:attrNameLst>
                                      </p:cBhvr>
                                      <p:tavLst>
                                        <p:tav tm="0">
                                          <p:val>
                                            <p:strVal val="ppt_y"/>
                                          </p:val>
                                        </p:tav>
                                        <p:tav tm="100000">
                                          <p:val>
                                            <p:strVal val="1+ppt_h/2"/>
                                          </p:val>
                                        </p:tav>
                                      </p:tavLst>
                                    </p:anim>
                                    <p:set>
                                      <p:cBhvr>
                                        <p:cTn id="14"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6722" y="183951"/>
            <a:ext cx="10515600" cy="1325563"/>
          </a:xfrm>
        </p:spPr>
        <p:txBody>
          <a:bodyPr/>
          <a:lstStyle/>
          <a:p>
            <a:r>
              <a:rPr lang="en-US" dirty="0" smtClean="0"/>
              <a:t>Important Notes</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5</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sp>
        <p:nvSpPr>
          <p:cNvPr id="14" name="TextBox 13"/>
          <p:cNvSpPr txBox="1"/>
          <p:nvPr/>
        </p:nvSpPr>
        <p:spPr>
          <a:xfrm>
            <a:off x="6199322" y="846732"/>
            <a:ext cx="5154478" cy="3000821"/>
          </a:xfrm>
          <a:prstGeom prst="rect">
            <a:avLst/>
          </a:prstGeom>
          <a:noFill/>
        </p:spPr>
        <p:txBody>
          <a:bodyPr wrap="square" rtlCol="0">
            <a:spAutoFit/>
          </a:bodyPr>
          <a:lstStyle/>
          <a:p>
            <a:r>
              <a:rPr lang="en-US" sz="2700" b="1" dirty="0" smtClean="0"/>
              <a:t>HVP IS NOT:</a:t>
            </a:r>
          </a:p>
          <a:p>
            <a:pPr marL="457200" indent="-457200">
              <a:buFont typeface="Arial" panose="020B0604020202020204" pitchFamily="34" charset="0"/>
              <a:buChar char="•"/>
            </a:pPr>
            <a:r>
              <a:rPr lang="en-US" sz="2700" dirty="0"/>
              <a:t>a</a:t>
            </a:r>
            <a:r>
              <a:rPr lang="en-US" sz="2700" dirty="0" smtClean="0"/>
              <a:t> traditional self-assessment</a:t>
            </a:r>
          </a:p>
          <a:p>
            <a:pPr marL="457200" indent="-457200">
              <a:buFont typeface="Arial" panose="020B0604020202020204" pitchFamily="34" charset="0"/>
              <a:buChar char="•"/>
            </a:pPr>
            <a:r>
              <a:rPr lang="en-US" sz="2700" dirty="0" smtClean="0"/>
              <a:t>a 360° assessment</a:t>
            </a:r>
          </a:p>
          <a:p>
            <a:pPr marL="457200" indent="-457200">
              <a:buFont typeface="Arial" panose="020B0604020202020204" pitchFamily="34" charset="0"/>
              <a:buChar char="•"/>
            </a:pPr>
            <a:r>
              <a:rPr lang="en-US" sz="2700" dirty="0" smtClean="0"/>
              <a:t>a skills/aptitude test</a:t>
            </a:r>
          </a:p>
          <a:p>
            <a:pPr marL="457200" indent="-457200">
              <a:buFont typeface="Arial" panose="020B0604020202020204" pitchFamily="34" charset="0"/>
              <a:buChar char="•"/>
            </a:pPr>
            <a:r>
              <a:rPr lang="en-US" sz="2700" dirty="0" smtClean="0"/>
              <a:t>an IQ test</a:t>
            </a:r>
          </a:p>
          <a:p>
            <a:pPr marL="457200" indent="-457200">
              <a:buFont typeface="Arial" panose="020B0604020202020204" pitchFamily="34" charset="0"/>
              <a:buChar char="•"/>
            </a:pPr>
            <a:r>
              <a:rPr lang="en-US" sz="2700" dirty="0"/>
              <a:t>a</a:t>
            </a:r>
            <a:r>
              <a:rPr lang="en-US" sz="2700" dirty="0" smtClean="0"/>
              <a:t> behavioral assessment</a:t>
            </a:r>
          </a:p>
          <a:p>
            <a:pPr marL="457200" indent="-457200">
              <a:buFont typeface="Arial" panose="020B0604020202020204" pitchFamily="34" charset="0"/>
              <a:buChar char="•"/>
            </a:pPr>
            <a:endParaRPr lang="en-US" sz="2700" dirty="0" smtClean="0"/>
          </a:p>
        </p:txBody>
      </p:sp>
      <p:sp>
        <p:nvSpPr>
          <p:cNvPr id="8" name="TextBox 7"/>
          <p:cNvSpPr txBox="1"/>
          <p:nvPr/>
        </p:nvSpPr>
        <p:spPr>
          <a:xfrm>
            <a:off x="6814207" y="3809290"/>
            <a:ext cx="4539593" cy="2169825"/>
          </a:xfrm>
          <a:prstGeom prst="rect">
            <a:avLst/>
          </a:prstGeom>
          <a:noFill/>
        </p:spPr>
        <p:txBody>
          <a:bodyPr wrap="square" rtlCol="0">
            <a:spAutoFit/>
          </a:bodyPr>
          <a:lstStyle/>
          <a:p>
            <a:r>
              <a:rPr lang="en-US" sz="2700" b="1" dirty="0" smtClean="0"/>
              <a:t>HVP IS:</a:t>
            </a:r>
            <a:endParaRPr lang="en-US" sz="2700" b="1" dirty="0"/>
          </a:p>
          <a:p>
            <a:pPr marL="457200" indent="-457200">
              <a:buFont typeface="Arial" panose="020B0604020202020204" pitchFamily="34" charset="0"/>
              <a:buChar char="•"/>
            </a:pPr>
            <a:r>
              <a:rPr lang="en-US" sz="2700" dirty="0"/>
              <a:t>a</a:t>
            </a:r>
            <a:r>
              <a:rPr lang="en-US" sz="2700" dirty="0" smtClean="0"/>
              <a:t> forced ranking assessment that objectively examines your thinking ability</a:t>
            </a:r>
          </a:p>
        </p:txBody>
      </p:sp>
      <p:pic>
        <p:nvPicPr>
          <p:cNvPr id="9" name="Picture 8"/>
          <p:cNvPicPr/>
          <p:nvPr/>
        </p:nvPicPr>
        <p:blipFill>
          <a:blip r:embed="rId3"/>
          <a:stretch>
            <a:fillRect/>
          </a:stretch>
        </p:blipFill>
        <p:spPr>
          <a:xfrm>
            <a:off x="962891" y="1679279"/>
            <a:ext cx="4346048" cy="4391326"/>
          </a:xfrm>
          <a:prstGeom prst="rect">
            <a:avLst/>
          </a:prstGeom>
        </p:spPr>
      </p:pic>
    </p:spTree>
    <p:extLst>
      <p:ext uri="{BB962C8B-B14F-4D97-AF65-F5344CB8AC3E}">
        <p14:creationId xmlns:p14="http://schemas.microsoft.com/office/powerpoint/2010/main" val="2512180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1" nodeType="clickEffect">
                                  <p:stCondLst>
                                    <p:cond delay="0"/>
                                  </p:stCondLst>
                                  <p:childTnLst>
                                    <p:anim calcmode="lin" valueType="num">
                                      <p:cBhvr additive="base">
                                        <p:cTn id="12" dur="500"/>
                                        <p:tgtEl>
                                          <p:spTgt spid="14"/>
                                        </p:tgtEl>
                                        <p:attrNameLst>
                                          <p:attrName>ppt_x</p:attrName>
                                        </p:attrNameLst>
                                      </p:cBhvr>
                                      <p:tavLst>
                                        <p:tav tm="0">
                                          <p:val>
                                            <p:strVal val="ppt_x"/>
                                          </p:val>
                                        </p:tav>
                                        <p:tav tm="100000">
                                          <p:val>
                                            <p:strVal val="ppt_x"/>
                                          </p:val>
                                        </p:tav>
                                      </p:tavLst>
                                    </p:anim>
                                    <p:anim calcmode="lin" valueType="num">
                                      <p:cBhvr additive="base">
                                        <p:cTn id="13" dur="500"/>
                                        <p:tgtEl>
                                          <p:spTgt spid="14"/>
                                        </p:tgtEl>
                                        <p:attrNameLst>
                                          <p:attrName>ppt_y</p:attrName>
                                        </p:attrNameLst>
                                      </p:cBhvr>
                                      <p:tavLst>
                                        <p:tav tm="0">
                                          <p:val>
                                            <p:strVal val="ppt_y"/>
                                          </p:val>
                                        </p:tav>
                                        <p:tav tm="100000">
                                          <p:val>
                                            <p:strVal val="1+ppt_h/2"/>
                                          </p:val>
                                        </p:tav>
                                      </p:tavLst>
                                    </p:anim>
                                    <p:set>
                                      <p:cBhvr>
                                        <p:cTn id="14" dur="1" fill="hold">
                                          <p:stCondLst>
                                            <p:cond delay="499"/>
                                          </p:stCondLst>
                                        </p:cTn>
                                        <p:tgtEl>
                                          <p:spTgt spid="14"/>
                                        </p:tgtEl>
                                        <p:attrNameLst>
                                          <p:attrName>style.visibility</p:attrName>
                                        </p:attrNameLst>
                                      </p:cBhvr>
                                      <p:to>
                                        <p:strVal val="hidden"/>
                                      </p:to>
                                    </p:set>
                                  </p:childTnLst>
                                </p:cTn>
                              </p:par>
                              <p:par>
                                <p:cTn id="15" presetID="2" presetClass="entr" presetSubtype="4"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xit" presetSubtype="4" fill="hold" grpId="1" nodeType="clickEffect">
                                  <p:stCondLst>
                                    <p:cond delay="0"/>
                                  </p:stCondLst>
                                  <p:childTnLst>
                                    <p:anim calcmode="lin" valueType="num">
                                      <p:cBhvr additive="base">
                                        <p:cTn id="22" dur="500"/>
                                        <p:tgtEl>
                                          <p:spTgt spid="8"/>
                                        </p:tgtEl>
                                        <p:attrNameLst>
                                          <p:attrName>ppt_x</p:attrName>
                                        </p:attrNameLst>
                                      </p:cBhvr>
                                      <p:tavLst>
                                        <p:tav tm="0">
                                          <p:val>
                                            <p:strVal val="ppt_x"/>
                                          </p:val>
                                        </p:tav>
                                        <p:tav tm="100000">
                                          <p:val>
                                            <p:strVal val="ppt_x"/>
                                          </p:val>
                                        </p:tav>
                                      </p:tavLst>
                                    </p:anim>
                                    <p:anim calcmode="lin" valueType="num">
                                      <p:cBhvr additive="base">
                                        <p:cTn id="23" dur="500"/>
                                        <p:tgtEl>
                                          <p:spTgt spid="8"/>
                                        </p:tgtEl>
                                        <p:attrNameLst>
                                          <p:attrName>ppt_y</p:attrName>
                                        </p:attrNameLst>
                                      </p:cBhvr>
                                      <p:tavLst>
                                        <p:tav tm="0">
                                          <p:val>
                                            <p:strVal val="ppt_y"/>
                                          </p:val>
                                        </p:tav>
                                        <p:tav tm="100000">
                                          <p:val>
                                            <p:strVal val="1+ppt_h/2"/>
                                          </p:val>
                                        </p:tav>
                                      </p:tavLst>
                                    </p:anim>
                                    <p:set>
                                      <p:cBhvr>
                                        <p:cTn id="24"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P spid="8" grpId="0"/>
      <p:bldP spid="8"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6722" y="183951"/>
            <a:ext cx="10515600" cy="1325563"/>
          </a:xfrm>
        </p:spPr>
        <p:txBody>
          <a:bodyPr/>
          <a:lstStyle/>
          <a:p>
            <a:r>
              <a:rPr lang="en-US" dirty="0" smtClean="0"/>
              <a:t>External and Internal Processing</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6</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pic>
        <p:nvPicPr>
          <p:cNvPr id="9" name="Picture 8"/>
          <p:cNvPicPr/>
          <p:nvPr/>
        </p:nvPicPr>
        <p:blipFill>
          <a:blip r:embed="rId3"/>
          <a:stretch>
            <a:fillRect/>
          </a:stretch>
        </p:blipFill>
        <p:spPr>
          <a:xfrm>
            <a:off x="9461303" y="325655"/>
            <a:ext cx="2555224" cy="2474267"/>
          </a:xfrm>
          <a:prstGeom prst="rect">
            <a:avLst/>
          </a:prstGeom>
        </p:spPr>
      </p:pic>
      <p:sp>
        <p:nvSpPr>
          <p:cNvPr id="3" name="Rectangle 5"/>
          <p:cNvSpPr>
            <a:spLocks noChangeArrowheads="1"/>
          </p:cNvSpPr>
          <p:nvPr/>
        </p:nvSpPr>
        <p:spPr bwMode="auto">
          <a:xfrm>
            <a:off x="246682" y="1477126"/>
            <a:ext cx="9090635"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Our Judgment is comprised of both External (world) and Internal (self) </a:t>
            </a:r>
            <a:r>
              <a:rPr lang="en-US" altLang="en-US" sz="2400" dirty="0">
                <a:solidFill>
                  <a:srgbClr val="000000"/>
                </a:solidFill>
                <a:ea typeface="Calibri" panose="020F0502020204030204" pitchFamily="34" charset="0"/>
              </a:rPr>
              <a:t>p</a:t>
            </a:r>
            <a:r>
              <a:rPr kumimoji="0" lang="en-US" altLang="en-US" sz="2400" b="0"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rocessing</a:t>
            </a:r>
            <a:r>
              <a:rPr kumimoji="0" lang="en-US" altLang="en-US" sz="2400" b="0" i="0" u="none" strike="noStrike" cap="none" normalizeH="0" dirty="0" smtClean="0">
                <a:ln>
                  <a:noFill/>
                </a:ln>
                <a:solidFill>
                  <a:srgbClr val="000000"/>
                </a:solidFill>
                <a:effectLst/>
                <a:latin typeface="Arial" panose="020B0604020202020204" pitchFamily="34" charset="0"/>
                <a:ea typeface="Calibri" panose="020F0502020204030204" pitchFamily="34" charset="0"/>
              </a:rPr>
              <a:t> of </a:t>
            </a:r>
            <a:r>
              <a:rPr kumimoji="0" lang="en-US" altLang="en-US" sz="2400" b="1"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three core thinking dimensions</a:t>
            </a:r>
            <a:r>
              <a:rPr kumimoji="0" lang="en-US" altLang="en-US" sz="2400" b="0"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 </a:t>
            </a:r>
            <a:r>
              <a:rPr lang="en-US" altLang="en-US" sz="2400" dirty="0" smtClean="0">
                <a:solidFill>
                  <a:srgbClr val="000000"/>
                </a:solidFill>
                <a:ea typeface="Calibri" panose="020F0502020204030204" pitchFamily="34" charset="0"/>
              </a:rPr>
              <a:t>–</a:t>
            </a:r>
            <a:br>
              <a:rPr lang="en-US" altLang="en-US" sz="2400" dirty="0" smtClean="0">
                <a:solidFill>
                  <a:srgbClr val="000000"/>
                </a:solidFill>
                <a:ea typeface="Calibri" panose="020F0502020204030204" pitchFamily="34" charset="0"/>
              </a:rPr>
            </a:br>
            <a:r>
              <a:rPr kumimoji="0" lang="en-US" altLang="en-US" sz="2400" b="0"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People, Tasks, and Systems:</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
        <p:nvSpPr>
          <p:cNvPr id="5" name="Rectangle 6"/>
          <p:cNvSpPr>
            <a:spLocks noChangeArrowheads="1"/>
          </p:cNvSpPr>
          <p:nvPr/>
        </p:nvSpPr>
        <p:spPr bwMode="auto">
          <a:xfrm>
            <a:off x="370668" y="3468937"/>
            <a:ext cx="11740829" cy="1960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244398" tIns="0" rIns="0" bIns="14283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People (Intui</a:t>
            </a:r>
            <a:r>
              <a:rPr lang="en-US" altLang="en-US" sz="2000" b="1" dirty="0" smtClean="0">
                <a:solidFill>
                  <a:srgbClr val="000000"/>
                </a:solidFill>
                <a:latin typeface="Arial" panose="020B0604020202020204" pitchFamily="34" charset="0"/>
                <a:ea typeface="Calibri" panose="020F0502020204030204" pitchFamily="34" charset="0"/>
              </a:rPr>
              <a:t>ti</a:t>
            </a:r>
            <a:r>
              <a:rPr kumimoji="0" lang="en-US" altLang="en-US" sz="2000" b="1"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ve Thinking) </a:t>
            </a:r>
            <a:r>
              <a:rPr kumimoji="0" lang="en-US" altLang="en-US" sz="2000" b="0"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is measured by assessing </a:t>
            </a:r>
            <a:r>
              <a:rPr kumimoji="0" lang="en-US" altLang="en-US" sz="2000" b="1" i="0" u="none" strike="noStrike" cap="none" normalizeH="0" baseline="0" dirty="0" smtClean="0">
                <a:ln>
                  <a:noFill/>
                </a:ln>
                <a:solidFill>
                  <a:srgbClr val="0088C8"/>
                </a:solidFill>
                <a:effectLst/>
                <a:latin typeface="Arial" panose="020B0604020202020204" pitchFamily="34" charset="0"/>
                <a:ea typeface="Calibri" panose="020F0502020204030204" pitchFamily="34" charset="0"/>
              </a:rPr>
              <a:t>Empathy</a:t>
            </a:r>
            <a:r>
              <a:rPr kumimoji="0" lang="en-US" altLang="en-US" sz="2000" b="0"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 and </a:t>
            </a:r>
            <a:r>
              <a:rPr kumimoji="0" lang="en-US" altLang="en-US" sz="2000" b="1" i="0" u="none" strike="noStrike" cap="none" normalizeH="0" baseline="0" dirty="0" smtClean="0">
                <a:ln>
                  <a:noFill/>
                </a:ln>
                <a:solidFill>
                  <a:srgbClr val="0088C8"/>
                </a:solidFill>
                <a:effectLst/>
                <a:latin typeface="Arial" panose="020B0604020202020204" pitchFamily="34" charset="0"/>
                <a:ea typeface="Calibri" panose="020F0502020204030204" pitchFamily="34" charset="0"/>
              </a:rPr>
              <a:t>Self Esteem</a:t>
            </a:r>
            <a:br>
              <a:rPr kumimoji="0" lang="en-US" altLang="en-US" sz="2000" b="1" i="0" u="none" strike="noStrike" cap="none" normalizeH="0" baseline="0" dirty="0" smtClean="0">
                <a:ln>
                  <a:noFill/>
                </a:ln>
                <a:solidFill>
                  <a:srgbClr val="0088C8"/>
                </a:solidFill>
                <a:effectLst/>
                <a:latin typeface="Arial" panose="020B0604020202020204" pitchFamily="34" charset="0"/>
                <a:ea typeface="Calibri" panose="020F0502020204030204" pitchFamily="34" charset="0"/>
              </a:rPr>
            </a:br>
            <a:endParaRPr lang="en-US" altLang="en-US" sz="2000" b="1" dirty="0">
              <a:solidFill>
                <a:srgbClr val="000000"/>
              </a:solidFill>
              <a:latin typeface="Arial" panose="020B0604020202020204" pitchFamily="34" charset="0"/>
              <a:ea typeface="Calibri" panose="020F050202020403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Tasks (Prac</a:t>
            </a:r>
            <a:r>
              <a:rPr lang="en-US" altLang="en-US" sz="2000" b="1" dirty="0" smtClean="0">
                <a:solidFill>
                  <a:srgbClr val="000000"/>
                </a:solidFill>
                <a:latin typeface="Arial" panose="020B0604020202020204" pitchFamily="34" charset="0"/>
                <a:ea typeface="Calibri" panose="020F0502020204030204" pitchFamily="34" charset="0"/>
              </a:rPr>
              <a:t>ti</a:t>
            </a:r>
            <a:r>
              <a:rPr kumimoji="0" lang="en-US" altLang="en-US" sz="2000" b="1"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cal Thinking) </a:t>
            </a:r>
            <a:r>
              <a:rPr kumimoji="0" lang="en-US" altLang="en-US" sz="2000" b="0"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is measured by assessing </a:t>
            </a:r>
            <a:r>
              <a:rPr kumimoji="0" lang="en-US" altLang="en-US" sz="2000" b="1" i="0" u="none" strike="noStrike" cap="none" normalizeH="0" baseline="0" dirty="0" smtClean="0">
                <a:ln>
                  <a:noFill/>
                </a:ln>
                <a:solidFill>
                  <a:srgbClr val="F8CA71"/>
                </a:solidFill>
                <a:effectLst/>
                <a:latin typeface="Arial" panose="020B0604020202020204" pitchFamily="34" charset="0"/>
                <a:ea typeface="Calibri" panose="020F0502020204030204" pitchFamily="34" charset="0"/>
              </a:rPr>
              <a:t>Prac</a:t>
            </a:r>
            <a:r>
              <a:rPr lang="en-US" altLang="en-US" sz="2000" b="1" dirty="0" smtClean="0">
                <a:solidFill>
                  <a:srgbClr val="F8CA71"/>
                </a:solidFill>
                <a:latin typeface="Arial" panose="020B0604020202020204" pitchFamily="34" charset="0"/>
                <a:ea typeface="Calibri" panose="020F0502020204030204" pitchFamily="34" charset="0"/>
              </a:rPr>
              <a:t>ti</a:t>
            </a:r>
            <a:r>
              <a:rPr kumimoji="0" lang="en-US" altLang="en-US" sz="2000" b="1" i="0" u="none" strike="noStrike" cap="none" normalizeH="0" baseline="0" dirty="0" smtClean="0">
                <a:ln>
                  <a:noFill/>
                </a:ln>
                <a:solidFill>
                  <a:srgbClr val="F8CA71"/>
                </a:solidFill>
                <a:effectLst/>
                <a:latin typeface="Arial" panose="020B0604020202020204" pitchFamily="34" charset="0"/>
                <a:ea typeface="Calibri" panose="020F0502020204030204" pitchFamily="34" charset="0"/>
              </a:rPr>
              <a:t>cal Judgment</a:t>
            </a:r>
            <a:r>
              <a:rPr kumimoji="0" lang="en-US" altLang="en-US" sz="2000" b="0"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 and </a:t>
            </a:r>
            <a:r>
              <a:rPr kumimoji="0" lang="en-US" altLang="en-US" sz="2000" b="1" i="0" u="none" strike="noStrike" cap="none" normalizeH="0" baseline="0" dirty="0" smtClean="0">
                <a:ln>
                  <a:noFill/>
                </a:ln>
                <a:solidFill>
                  <a:srgbClr val="F8CA71"/>
                </a:solidFill>
                <a:effectLst/>
                <a:latin typeface="Arial" panose="020B0604020202020204" pitchFamily="34" charset="0"/>
                <a:ea typeface="Calibri" panose="020F0502020204030204" pitchFamily="34" charset="0"/>
              </a:rPr>
              <a:t>Role Awareness</a:t>
            </a:r>
            <a:br>
              <a:rPr kumimoji="0" lang="en-US" altLang="en-US" sz="2000" b="1" i="0" u="none" strike="noStrike" cap="none" normalizeH="0" baseline="0" dirty="0" smtClean="0">
                <a:ln>
                  <a:noFill/>
                </a:ln>
                <a:solidFill>
                  <a:srgbClr val="F8CA71"/>
                </a:solidFill>
                <a:effectLst/>
                <a:latin typeface="Arial" panose="020B0604020202020204" pitchFamily="34" charset="0"/>
                <a:ea typeface="Calibri" panose="020F0502020204030204" pitchFamily="34" charset="0"/>
              </a:rPr>
            </a:br>
            <a:r>
              <a:rPr kumimoji="0" lang="en-US" altLang="en-US" sz="2000" b="1" i="0" u="none" strike="noStrike" cap="none" normalizeH="0" baseline="0" dirty="0" smtClean="0">
                <a:ln>
                  <a:noFill/>
                </a:ln>
                <a:solidFill>
                  <a:srgbClr val="F8CA71"/>
                </a:solidFill>
                <a:effectLst/>
                <a:latin typeface="Arial" panose="020B0604020202020204" pitchFamily="34" charset="0"/>
                <a:ea typeface="Calibri" panose="020F0502020204030204" pitchFamily="34" charset="0"/>
              </a:rPr>
              <a:t>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Systems (Conceptual Thinking) </a:t>
            </a:r>
            <a:r>
              <a:rPr kumimoji="0" lang="en-US" altLang="en-US" sz="2000" b="0"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is measured using </a:t>
            </a:r>
            <a:r>
              <a:rPr kumimoji="0" lang="en-US" altLang="en-US" sz="2000" b="1" i="0" u="none" strike="noStrike" cap="none" normalizeH="0" baseline="0" dirty="0" smtClean="0">
                <a:ln>
                  <a:noFill/>
                </a:ln>
                <a:solidFill>
                  <a:srgbClr val="E8746B"/>
                </a:solidFill>
                <a:effectLst/>
                <a:latin typeface="Arial" panose="020B0604020202020204" pitchFamily="34" charset="0"/>
                <a:ea typeface="Calibri" panose="020F0502020204030204" pitchFamily="34" charset="0"/>
              </a:rPr>
              <a:t>Systems Judgment</a:t>
            </a:r>
            <a:r>
              <a:rPr kumimoji="0" lang="en-US" altLang="en-US" sz="2000" b="0"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rPr>
              <a:t> and </a:t>
            </a:r>
            <a:r>
              <a:rPr kumimoji="0" lang="en-US" altLang="en-US" sz="2000" b="1" i="0" u="none" strike="noStrike" cap="none" normalizeH="0" baseline="0" dirty="0" smtClean="0">
                <a:ln>
                  <a:noFill/>
                </a:ln>
                <a:solidFill>
                  <a:srgbClr val="E8746B"/>
                </a:solidFill>
                <a:effectLst/>
                <a:latin typeface="Arial" panose="020B0604020202020204" pitchFamily="34" charset="0"/>
                <a:ea typeface="Calibri" panose="020F0502020204030204" pitchFamily="34" charset="0"/>
              </a:rPr>
              <a:t>Self Direc</a:t>
            </a:r>
            <a:r>
              <a:rPr lang="en-US" altLang="en-US" sz="2000" b="1" dirty="0" smtClean="0">
                <a:solidFill>
                  <a:srgbClr val="E8746B"/>
                </a:solidFill>
                <a:latin typeface="Arial" panose="020B0604020202020204" pitchFamily="34" charset="0"/>
                <a:ea typeface="Calibri" panose="020F0502020204030204" pitchFamily="34" charset="0"/>
              </a:rPr>
              <a:t>ti</a:t>
            </a:r>
            <a:r>
              <a:rPr kumimoji="0" lang="en-US" altLang="en-US" sz="2000" b="1" i="0" u="none" strike="noStrike" cap="none" normalizeH="0" baseline="0" dirty="0" smtClean="0">
                <a:ln>
                  <a:noFill/>
                </a:ln>
                <a:solidFill>
                  <a:srgbClr val="E8746B"/>
                </a:solidFill>
                <a:effectLst/>
                <a:latin typeface="Arial" panose="020B0604020202020204" pitchFamily="34" charset="0"/>
                <a:ea typeface="Calibri" panose="020F0502020204030204" pitchFamily="34" charset="0"/>
              </a:rPr>
              <a:t>on</a:t>
            </a:r>
            <a:endParaRPr kumimoji="0" lang="en-US" altLang="en-US" sz="2000" b="1" i="0" u="none" strike="noStrike" cap="none" normalizeH="0" baseline="0" dirty="0" smtClean="0">
              <a:ln>
                <a:noFill/>
              </a:ln>
              <a:solidFill>
                <a:srgbClr val="000000"/>
              </a:solidFill>
              <a:effectLst/>
              <a:latin typeface="Arial" panose="020B0604020202020204" pitchFamily="34" charset="0"/>
              <a:ea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4" name="Rectangle 3"/>
          <p:cNvSpPr/>
          <p:nvPr/>
        </p:nvSpPr>
        <p:spPr>
          <a:xfrm>
            <a:off x="759417" y="5594208"/>
            <a:ext cx="10524053" cy="415498"/>
          </a:xfrm>
          <a:prstGeom prst="rect">
            <a:avLst/>
          </a:prstGeom>
        </p:spPr>
        <p:txBody>
          <a:bodyPr wrap="square">
            <a:spAutoFit/>
          </a:bodyPr>
          <a:lstStyle/>
          <a:p>
            <a:pPr algn="ctr"/>
            <a:r>
              <a:rPr lang="en-US" sz="2100" b="1" dirty="0">
                <a:latin typeface="Calibri" panose="020F0502020204030204" pitchFamily="34" charset="0"/>
                <a:ea typeface="MS Mincho"/>
                <a:cs typeface="Times New Roman" panose="02020603050405020304" pitchFamily="18" charset="0"/>
              </a:rPr>
              <a:t>Why would it be important to understand our External (world) and Internal (Self) processing? </a:t>
            </a:r>
            <a:endParaRPr lang="en-US" sz="2100" b="1" dirty="0"/>
          </a:p>
        </p:txBody>
      </p:sp>
    </p:spTree>
    <p:extLst>
      <p:ext uri="{BB962C8B-B14F-4D97-AF65-F5344CB8AC3E}">
        <p14:creationId xmlns:p14="http://schemas.microsoft.com/office/powerpoint/2010/main" val="2600439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6722" y="183951"/>
            <a:ext cx="10515600" cy="1325563"/>
          </a:xfrm>
        </p:spPr>
        <p:txBody>
          <a:bodyPr/>
          <a:lstStyle/>
          <a:p>
            <a:r>
              <a:rPr lang="en-US" dirty="0" smtClean="0"/>
              <a:t>Thinking Style Dimensions</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7</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pic>
        <p:nvPicPr>
          <p:cNvPr id="9" name="Picture 8"/>
          <p:cNvPicPr/>
          <p:nvPr/>
        </p:nvPicPr>
        <p:blipFill>
          <a:blip r:embed="rId3"/>
          <a:stretch>
            <a:fillRect/>
          </a:stretch>
        </p:blipFill>
        <p:spPr>
          <a:xfrm>
            <a:off x="9982200" y="393731"/>
            <a:ext cx="2190602" cy="2231565"/>
          </a:xfrm>
          <a:prstGeom prst="rect">
            <a:avLst/>
          </a:prstGeom>
        </p:spPr>
      </p:pic>
      <p:graphicFrame>
        <p:nvGraphicFramePr>
          <p:cNvPr id="10" name="Table 9"/>
          <p:cNvGraphicFramePr>
            <a:graphicFrameLocks noGrp="1"/>
          </p:cNvGraphicFramePr>
          <p:nvPr>
            <p:extLst>
              <p:ext uri="{D42A27DB-BD31-4B8C-83A1-F6EECF244321}">
                <p14:modId xmlns:p14="http://schemas.microsoft.com/office/powerpoint/2010/main" val="3219537848"/>
              </p:ext>
            </p:extLst>
          </p:nvPr>
        </p:nvGraphicFramePr>
        <p:xfrm>
          <a:off x="387459" y="1162373"/>
          <a:ext cx="9438465" cy="5470902"/>
        </p:xfrm>
        <a:graphic>
          <a:graphicData uri="http://schemas.openxmlformats.org/drawingml/2006/table">
            <a:tbl>
              <a:tblPr firstRow="1" firstCol="1" bandRow="1"/>
              <a:tblGrid>
                <a:gridCol w="3146783">
                  <a:extLst>
                    <a:ext uri="{9D8B030D-6E8A-4147-A177-3AD203B41FA5}">
                      <a16:colId xmlns:a16="http://schemas.microsoft.com/office/drawing/2014/main" val="1935512201"/>
                    </a:ext>
                  </a:extLst>
                </a:gridCol>
                <a:gridCol w="3144899">
                  <a:extLst>
                    <a:ext uri="{9D8B030D-6E8A-4147-A177-3AD203B41FA5}">
                      <a16:colId xmlns:a16="http://schemas.microsoft.com/office/drawing/2014/main" val="990070146"/>
                    </a:ext>
                  </a:extLst>
                </a:gridCol>
                <a:gridCol w="3146783">
                  <a:extLst>
                    <a:ext uri="{9D8B030D-6E8A-4147-A177-3AD203B41FA5}">
                      <a16:colId xmlns:a16="http://schemas.microsoft.com/office/drawing/2014/main" val="3277996348"/>
                    </a:ext>
                  </a:extLst>
                </a:gridCol>
              </a:tblGrid>
              <a:tr h="248321">
                <a:tc gridSpan="3">
                  <a:txBody>
                    <a:bodyPr/>
                    <a:lstStyle/>
                    <a:p>
                      <a:pPr marL="0" marR="0">
                        <a:lnSpc>
                          <a:spcPct val="107000"/>
                        </a:lnSpc>
                        <a:spcBef>
                          <a:spcPts val="0"/>
                        </a:spcBef>
                        <a:spcAft>
                          <a:spcPts val="0"/>
                        </a:spcAft>
                        <a:tabLst>
                          <a:tab pos="914400" algn="ctr"/>
                          <a:tab pos="3045460" algn="ctr"/>
                          <a:tab pos="5176520" algn="ctr"/>
                        </a:tabLst>
                      </a:pPr>
                      <a:r>
                        <a:rPr lang="en-US" sz="1200" dirty="0" smtClean="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US" sz="1200" b="1" dirty="0" smtClean="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Core </a:t>
                      </a:r>
                      <a:r>
                        <a:rPr lang="en-US" sz="12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Dimensions	</a:t>
                      </a:r>
                      <a:r>
                        <a:rPr lang="en-US" sz="1200" b="1" dirty="0" smtClean="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                                                      World </a:t>
                      </a:r>
                      <a:r>
                        <a:rPr lang="en-US" sz="12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Dimensions	</a:t>
                      </a:r>
                      <a:r>
                        <a:rPr lang="en-US" sz="1200" b="1" dirty="0" smtClean="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                                                               Self </a:t>
                      </a:r>
                      <a:r>
                        <a:rPr lang="en-US" sz="12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Dimensions</a:t>
                      </a:r>
                      <a:endParaRPr lang="en-US" sz="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119568" marR="147829" marT="31522" marB="0">
                    <a:lnL>
                      <a:noFill/>
                    </a:lnL>
                    <a:lnR>
                      <a:noFill/>
                    </a:lnR>
                    <a:lnT>
                      <a:noFill/>
                    </a:lnT>
                    <a:lnB w="12700" cap="flat" cmpd="sng" algn="ctr">
                      <a:solidFill>
                        <a:schemeClr val="tx1"/>
                      </a:solidFill>
                      <a:prstDash val="solid"/>
                      <a:round/>
                      <a:headEnd type="none" w="med" len="med"/>
                      <a:tailEnd type="none" w="med" len="med"/>
                    </a:lnB>
                    <a:solidFill>
                      <a:srgbClr val="58585A"/>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54297932"/>
                  </a:ext>
                </a:extLst>
              </a:tr>
              <a:tr h="1504325">
                <a:tc>
                  <a:txBody>
                    <a:bodyPr/>
                    <a:lstStyle/>
                    <a:p>
                      <a:pPr marL="34290" marR="0" algn="ctr">
                        <a:lnSpc>
                          <a:spcPct val="107000"/>
                        </a:lnSpc>
                        <a:spcBef>
                          <a:spcPts val="0"/>
                        </a:spcBef>
                        <a:spcAft>
                          <a:spcPts val="0"/>
                        </a:spcAft>
                      </a:pPr>
                      <a:r>
                        <a:rPr lang="en-US"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PEOPLE</a:t>
                      </a:r>
                      <a:endParaRPr lang="en-US" sz="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 marR="0" algn="ctr">
                        <a:lnSpc>
                          <a:spcPct val="107000"/>
                        </a:lnSpc>
                        <a:spcBef>
                          <a:spcPts val="0"/>
                        </a:spcBef>
                        <a:spcAft>
                          <a:spcPts val="0"/>
                        </a:spcAft>
                      </a:pPr>
                      <a:r>
                        <a:rPr lang="en-US" sz="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Intuitive Thinking</a:t>
                      </a:r>
                    </a:p>
                  </a:txBody>
                  <a:tcPr marL="119568" marR="147829" marT="3152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lnSpc>
                          <a:spcPct val="107000"/>
                        </a:lnSpc>
                        <a:spcBef>
                          <a:spcPts val="0"/>
                        </a:spcBef>
                        <a:spcAft>
                          <a:spcPts val="0"/>
                        </a:spcAft>
                      </a:pPr>
                      <a:r>
                        <a:rPr lang="en-US" sz="1400" b="1">
                          <a:solidFill>
                            <a:srgbClr val="0088C8"/>
                          </a:solidFill>
                          <a:effectLst/>
                          <a:latin typeface="Calibri" panose="020F0502020204030204" pitchFamily="34" charset="0"/>
                          <a:ea typeface="Calibri" panose="020F0502020204030204" pitchFamily="34" charset="0"/>
                          <a:cs typeface="Times New Roman" panose="02020603050405020304" pitchFamily="18" charset="0"/>
                        </a:rPr>
                        <a:t>Empathy</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l">
                        <a:lnSpc>
                          <a:spcPct val="107000"/>
                        </a:lnSpc>
                        <a:spcBef>
                          <a:spcPts val="0"/>
                        </a:spcBef>
                        <a:spcAft>
                          <a:spcPts val="0"/>
                        </a:spcAft>
                      </a:pPr>
                      <a:r>
                        <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Ability to see, understand, appreciate, and value others. Ability to relate easily to and make intuitive judgments about others.</a:t>
                      </a:r>
                    </a:p>
                  </a:txBody>
                  <a:tcPr marL="119568" marR="147829" marT="31522" marB="0" anchor="ctr">
                    <a:lnL w="12700" cap="flat" cmpd="sng" algn="ctr">
                      <a:solidFill>
                        <a:schemeClr val="tx1"/>
                      </a:solidFill>
                      <a:prstDash val="solid"/>
                      <a:round/>
                      <a:headEnd type="none" w="med" len="med"/>
                      <a:tailEnd type="none" w="med" len="med"/>
                    </a:lnL>
                    <a:lnR w="12700" cap="flat" cmpd="sng" algn="ctr">
                      <a:solidFill>
                        <a:srgbClr val="313132"/>
                      </a:solidFill>
                      <a:prstDash val="solid"/>
                      <a:round/>
                      <a:headEnd type="none" w="med" len="med"/>
                      <a:tailEnd type="none" w="med" len="med"/>
                    </a:lnR>
                    <a:lnT w="12700" cap="flat" cmpd="sng" algn="ctr">
                      <a:solidFill>
                        <a:srgbClr val="313132"/>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lnSpc>
                          <a:spcPct val="107000"/>
                        </a:lnSpc>
                        <a:spcBef>
                          <a:spcPts val="0"/>
                        </a:spcBef>
                        <a:spcAft>
                          <a:spcPts val="0"/>
                        </a:spcAft>
                      </a:pPr>
                      <a:r>
                        <a:rPr lang="en-US" sz="1400" b="1">
                          <a:solidFill>
                            <a:srgbClr val="0088C8"/>
                          </a:solidFill>
                          <a:effectLst/>
                          <a:latin typeface="Calibri" panose="020F0502020204030204" pitchFamily="34" charset="0"/>
                          <a:ea typeface="Calibri" panose="020F0502020204030204" pitchFamily="34" charset="0"/>
                          <a:cs typeface="Times New Roman" panose="02020603050405020304" pitchFamily="18" charset="0"/>
                        </a:rPr>
                        <a:t/>
                      </a:r>
                      <a:br>
                        <a:rPr lang="en-US" sz="1400" b="1">
                          <a:solidFill>
                            <a:srgbClr val="0088C8"/>
                          </a:solidFill>
                          <a:effectLst/>
                          <a:latin typeface="Calibri" panose="020F0502020204030204" pitchFamily="34" charset="0"/>
                          <a:ea typeface="Calibri" panose="020F0502020204030204" pitchFamily="34" charset="0"/>
                          <a:cs typeface="Times New Roman" panose="02020603050405020304" pitchFamily="18" charset="0"/>
                        </a:rPr>
                      </a:br>
                      <a:r>
                        <a:rPr lang="en-US" sz="1400" b="1">
                          <a:solidFill>
                            <a:srgbClr val="0088C8"/>
                          </a:solidFill>
                          <a:effectLst/>
                          <a:latin typeface="Calibri" panose="020F0502020204030204" pitchFamily="34" charset="0"/>
                          <a:ea typeface="Calibri" panose="020F0502020204030204" pitchFamily="34" charset="0"/>
                          <a:cs typeface="Times New Roman" panose="02020603050405020304" pitchFamily="18" charset="0"/>
                        </a:rPr>
                        <a:t>Self Esteem</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l">
                        <a:lnSpc>
                          <a:spcPct val="107000"/>
                        </a:lnSpc>
                        <a:spcBef>
                          <a:spcPts val="0"/>
                        </a:spcBef>
                        <a:spcAft>
                          <a:spcPts val="0"/>
                        </a:spcAft>
                      </a:pPr>
                      <a:r>
                        <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Ability to see, understand, appreciate, and accept one's worth as a unique individual.</a:t>
                      </a:r>
                    </a:p>
                  </a:txBody>
                  <a:tcPr marL="119568" marR="147829" marT="31522" marB="0">
                    <a:lnL w="12700" cap="flat" cmpd="sng" algn="ctr">
                      <a:solidFill>
                        <a:srgbClr val="313132"/>
                      </a:solidFill>
                      <a:prstDash val="solid"/>
                      <a:round/>
                      <a:headEnd type="none" w="med" len="med"/>
                      <a:tailEnd type="none" w="med" len="med"/>
                    </a:lnL>
                    <a:lnR w="12700" cap="flat" cmpd="sng" algn="ctr">
                      <a:solidFill>
                        <a:srgbClr val="CCCCCD"/>
                      </a:solidFill>
                      <a:prstDash val="solid"/>
                      <a:round/>
                      <a:headEnd type="none" w="med" len="med"/>
                      <a:tailEnd type="none" w="med" len="med"/>
                    </a:lnR>
                    <a:lnT w="12700" cap="flat" cmpd="sng" algn="ctr">
                      <a:solidFill>
                        <a:srgbClr val="313132"/>
                      </a:solidFill>
                      <a:prstDash val="solid"/>
                      <a:round/>
                      <a:headEnd type="none" w="med" len="med"/>
                      <a:tailEnd type="none" w="med" len="med"/>
                    </a:lnT>
                    <a:lnB w="12700" cap="flat" cmpd="sng" algn="ctr">
                      <a:solidFill>
                        <a:srgbClr val="313132"/>
                      </a:solidFill>
                      <a:prstDash val="solid"/>
                      <a:round/>
                      <a:headEnd type="none" w="med" len="med"/>
                      <a:tailEnd type="none" w="med" len="med"/>
                    </a:lnB>
                  </a:tcPr>
                </a:tc>
                <a:extLst>
                  <a:ext uri="{0D108BD9-81ED-4DB2-BD59-A6C34878D82A}">
                    <a16:rowId xmlns:a16="http://schemas.microsoft.com/office/drawing/2014/main" val="851412302"/>
                  </a:ext>
                </a:extLst>
              </a:tr>
              <a:tr h="1704980">
                <a:tc>
                  <a:txBody>
                    <a:bodyPr/>
                    <a:lstStyle/>
                    <a:p>
                      <a:pPr marL="318135" marR="283845" algn="ctr">
                        <a:lnSpc>
                          <a:spcPct val="107000"/>
                        </a:lnSpc>
                        <a:spcBef>
                          <a:spcPts val="0"/>
                        </a:spcBef>
                        <a:spcAft>
                          <a:spcPts val="0"/>
                        </a:spcAft>
                      </a:pPr>
                      <a:r>
                        <a:rPr lang="en-US"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TASKS </a:t>
                      </a:r>
                      <a:br>
                        <a:rPr lang="en-US"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br>
                      <a:r>
                        <a:rPr lang="en-US" sz="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Practical Thinking</a:t>
                      </a:r>
                    </a:p>
                  </a:txBody>
                  <a:tcPr marL="119568" marR="147829" marT="31522" marB="0" anchor="ctr">
                    <a:lnL w="12700" cap="flat" cmpd="sng" algn="ctr">
                      <a:solidFill>
                        <a:srgbClr val="313132"/>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313132"/>
                      </a:solidFill>
                      <a:prstDash val="solid"/>
                      <a:round/>
                      <a:headEnd type="none" w="med" len="med"/>
                      <a:tailEnd type="none" w="med" len="med"/>
                    </a:lnB>
                  </a:tcPr>
                </a:tc>
                <a:tc>
                  <a:txBody>
                    <a:bodyPr/>
                    <a:lstStyle/>
                    <a:p>
                      <a:pPr marL="0" marR="0" algn="l">
                        <a:lnSpc>
                          <a:spcPct val="107000"/>
                        </a:lnSpc>
                        <a:spcBef>
                          <a:spcPts val="0"/>
                        </a:spcBef>
                        <a:spcAft>
                          <a:spcPts val="0"/>
                        </a:spcAft>
                      </a:pPr>
                      <a:r>
                        <a:rPr lang="en-US" sz="1400" b="1" dirty="0">
                          <a:solidFill>
                            <a:srgbClr val="F8CA71"/>
                          </a:solidFill>
                          <a:effectLst/>
                          <a:latin typeface="Calibri" panose="020F0502020204030204" pitchFamily="34" charset="0"/>
                          <a:ea typeface="Calibri" panose="020F0502020204030204" pitchFamily="34" charset="0"/>
                          <a:cs typeface="Times New Roman" panose="02020603050405020304" pitchFamily="18" charset="0"/>
                        </a:rPr>
                        <a:t>Practical Judgment</a:t>
                      </a:r>
                      <a:endParaRPr lang="en-US" sz="14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20320" algn="l">
                        <a:lnSpc>
                          <a:spcPct val="107000"/>
                        </a:lnSpc>
                        <a:spcBef>
                          <a:spcPts val="0"/>
                        </a:spcBef>
                        <a:spcAft>
                          <a:spcPts val="0"/>
                        </a:spcAft>
                      </a:pPr>
                      <a:r>
                        <a:rPr lang="en-US" sz="14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Ability to see, understand, appreciate the practical, functional worth of material things. Ability to execute tasks and operational activities to attain short-term results.</a:t>
                      </a:r>
                    </a:p>
                  </a:txBody>
                  <a:tcPr marL="119568" marR="147829" marT="3152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lnSpc>
                          <a:spcPct val="107000"/>
                        </a:lnSpc>
                        <a:spcBef>
                          <a:spcPts val="0"/>
                        </a:spcBef>
                        <a:spcAft>
                          <a:spcPts val="0"/>
                        </a:spcAft>
                      </a:pPr>
                      <a:r>
                        <a:rPr lang="en-US" sz="1400" b="1">
                          <a:solidFill>
                            <a:srgbClr val="F8CA71"/>
                          </a:solidFill>
                          <a:effectLst/>
                          <a:latin typeface="Calibri" panose="020F0502020204030204" pitchFamily="34" charset="0"/>
                          <a:ea typeface="Calibri" panose="020F0502020204030204" pitchFamily="34" charset="0"/>
                          <a:cs typeface="Times New Roman" panose="02020603050405020304" pitchFamily="18" charset="0"/>
                        </a:rPr>
                        <a:t/>
                      </a:r>
                      <a:br>
                        <a:rPr lang="en-US" sz="1400" b="1">
                          <a:solidFill>
                            <a:srgbClr val="F8CA71"/>
                          </a:solidFill>
                          <a:effectLst/>
                          <a:latin typeface="Calibri" panose="020F0502020204030204" pitchFamily="34" charset="0"/>
                          <a:ea typeface="Calibri" panose="020F0502020204030204" pitchFamily="34" charset="0"/>
                          <a:cs typeface="Times New Roman" panose="02020603050405020304" pitchFamily="18" charset="0"/>
                        </a:rPr>
                      </a:br>
                      <a:r>
                        <a:rPr lang="en-US" sz="1400" b="1">
                          <a:solidFill>
                            <a:srgbClr val="F8CA71"/>
                          </a:solidFill>
                          <a:effectLst/>
                          <a:latin typeface="Calibri" panose="020F0502020204030204" pitchFamily="34" charset="0"/>
                          <a:ea typeface="Calibri" panose="020F0502020204030204" pitchFamily="34" charset="0"/>
                          <a:cs typeface="Times New Roman" panose="02020603050405020304" pitchFamily="18" charset="0"/>
                        </a:rPr>
                        <a:t>Role Awareness</a:t>
                      </a:r>
                      <a:endPar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l">
                        <a:lnSpc>
                          <a:spcPct val="107000"/>
                        </a:lnSpc>
                        <a:spcBef>
                          <a:spcPts val="0"/>
                        </a:spcBef>
                        <a:spcAft>
                          <a:spcPts val="0"/>
                        </a:spcAft>
                      </a:pPr>
                      <a:r>
                        <a:rPr lang="en-US" sz="14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Ability to see and understand one's functional worth, one's social or job role, and one's place in the world.</a:t>
                      </a:r>
                    </a:p>
                  </a:txBody>
                  <a:tcPr marL="119568" marR="147829" marT="31522" marB="0">
                    <a:lnL w="12700" cap="flat" cmpd="sng" algn="ctr">
                      <a:solidFill>
                        <a:schemeClr val="tx1"/>
                      </a:solidFill>
                      <a:prstDash val="solid"/>
                      <a:round/>
                      <a:headEnd type="none" w="med" len="med"/>
                      <a:tailEnd type="none" w="med" len="med"/>
                    </a:lnL>
                    <a:lnR w="12700" cap="flat" cmpd="sng" algn="ctr">
                      <a:solidFill>
                        <a:srgbClr val="CCCCCD"/>
                      </a:solidFill>
                      <a:prstDash val="solid"/>
                      <a:round/>
                      <a:headEnd type="none" w="med" len="med"/>
                      <a:tailEnd type="none" w="med" len="med"/>
                    </a:lnR>
                    <a:lnT w="12700" cap="flat" cmpd="sng" algn="ctr">
                      <a:solidFill>
                        <a:srgbClr val="313132"/>
                      </a:solidFill>
                      <a:prstDash val="solid"/>
                      <a:round/>
                      <a:headEnd type="none" w="med" len="med"/>
                      <a:tailEnd type="none" w="med" len="med"/>
                    </a:lnT>
                    <a:lnB w="12700" cap="flat" cmpd="sng" algn="ctr">
                      <a:solidFill>
                        <a:srgbClr val="313132"/>
                      </a:solidFill>
                      <a:prstDash val="solid"/>
                      <a:round/>
                      <a:headEnd type="none" w="med" len="med"/>
                      <a:tailEnd type="none" w="med" len="med"/>
                    </a:lnB>
                  </a:tcPr>
                </a:tc>
                <a:extLst>
                  <a:ext uri="{0D108BD9-81ED-4DB2-BD59-A6C34878D82A}">
                    <a16:rowId xmlns:a16="http://schemas.microsoft.com/office/drawing/2014/main" val="2110092980"/>
                  </a:ext>
                </a:extLst>
              </a:tr>
              <a:tr h="2013276">
                <a:tc>
                  <a:txBody>
                    <a:bodyPr/>
                    <a:lstStyle/>
                    <a:p>
                      <a:pPr marL="34290" marR="0" algn="ctr">
                        <a:lnSpc>
                          <a:spcPct val="107000"/>
                        </a:lnSpc>
                        <a:spcBef>
                          <a:spcPts val="0"/>
                        </a:spcBef>
                        <a:spcAft>
                          <a:spcPts val="0"/>
                        </a:spcAft>
                      </a:pPr>
                      <a:r>
                        <a:rPr lang="en-US"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SYSTEMS</a:t>
                      </a:r>
                      <a:endParaRPr lang="en-US" sz="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 marR="0" algn="ctr">
                        <a:lnSpc>
                          <a:spcPct val="107000"/>
                        </a:lnSpc>
                        <a:spcBef>
                          <a:spcPts val="0"/>
                        </a:spcBef>
                        <a:spcAft>
                          <a:spcPts val="0"/>
                        </a:spcAft>
                      </a:pPr>
                      <a:r>
                        <a:rPr lang="en-US" sz="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Conceptual Thinking</a:t>
                      </a:r>
                    </a:p>
                  </a:txBody>
                  <a:tcPr marL="119568" marR="147829" marT="31522" marB="0" anchor="ctr">
                    <a:lnL w="12700" cap="flat" cmpd="sng" algn="ctr">
                      <a:solidFill>
                        <a:srgbClr val="313132"/>
                      </a:solidFill>
                      <a:prstDash val="solid"/>
                      <a:round/>
                      <a:headEnd type="none" w="med" len="med"/>
                      <a:tailEnd type="none" w="med" len="med"/>
                    </a:lnL>
                    <a:lnR w="12700" cap="flat" cmpd="sng" algn="ctr">
                      <a:solidFill>
                        <a:srgbClr val="313132"/>
                      </a:solidFill>
                      <a:prstDash val="solid"/>
                      <a:round/>
                      <a:headEnd type="none" w="med" len="med"/>
                      <a:tailEnd type="none" w="med" len="med"/>
                    </a:lnR>
                    <a:lnT w="12700" cap="flat" cmpd="sng" algn="ctr">
                      <a:solidFill>
                        <a:srgbClr val="313132"/>
                      </a:solidFill>
                      <a:prstDash val="solid"/>
                      <a:round/>
                      <a:headEnd type="none" w="med" len="med"/>
                      <a:tailEnd type="none" w="med" len="med"/>
                    </a:lnT>
                    <a:lnB w="12700" cap="flat" cmpd="sng" algn="ctr">
                      <a:solidFill>
                        <a:srgbClr val="CCCCCD"/>
                      </a:solidFill>
                      <a:prstDash val="solid"/>
                      <a:round/>
                      <a:headEnd type="none" w="med" len="med"/>
                      <a:tailEnd type="none" w="med" len="med"/>
                    </a:lnB>
                  </a:tcPr>
                </a:tc>
                <a:tc>
                  <a:txBody>
                    <a:bodyPr/>
                    <a:lstStyle/>
                    <a:p>
                      <a:pPr marL="0" marR="0" algn="l">
                        <a:lnSpc>
                          <a:spcPct val="107000"/>
                        </a:lnSpc>
                        <a:spcBef>
                          <a:spcPts val="0"/>
                        </a:spcBef>
                        <a:spcAft>
                          <a:spcPts val="0"/>
                        </a:spcAft>
                      </a:pPr>
                      <a:r>
                        <a:rPr lang="en-US" sz="1400" b="1" dirty="0">
                          <a:solidFill>
                            <a:srgbClr val="E8746B"/>
                          </a:solidFill>
                          <a:effectLst/>
                          <a:latin typeface="Calibri" panose="020F0502020204030204" pitchFamily="34" charset="0"/>
                          <a:ea typeface="Calibri" panose="020F0502020204030204" pitchFamily="34" charset="0"/>
                          <a:cs typeface="Times New Roman" panose="02020603050405020304" pitchFamily="18" charset="0"/>
                        </a:rPr>
                        <a:t>System Judgment</a:t>
                      </a:r>
                      <a:endParaRPr lang="en-US" sz="14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l">
                        <a:lnSpc>
                          <a:spcPct val="107000"/>
                        </a:lnSpc>
                        <a:spcBef>
                          <a:spcPts val="0"/>
                        </a:spcBef>
                        <a:spcAft>
                          <a:spcPts val="0"/>
                        </a:spcAft>
                      </a:pPr>
                      <a:r>
                        <a:rPr lang="en-US" sz="14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Ability to see, understand, and appreciate the need for systems, order, structure and standards. Aptitude for conceptual, strategic thinking and planning to attain long-term results, big picture thinking.</a:t>
                      </a:r>
                    </a:p>
                  </a:txBody>
                  <a:tcPr marL="119568" marR="147829" marT="31522" marB="0" anchor="ctr">
                    <a:lnL w="12700" cap="flat" cmpd="sng" algn="ctr">
                      <a:solidFill>
                        <a:srgbClr val="313132"/>
                      </a:solidFill>
                      <a:prstDash val="solid"/>
                      <a:round/>
                      <a:headEnd type="none" w="med" len="med"/>
                      <a:tailEnd type="none" w="med" len="med"/>
                    </a:lnL>
                    <a:lnR w="12700" cap="flat" cmpd="sng" algn="ctr">
                      <a:solidFill>
                        <a:srgbClr val="313132"/>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CCCCCD"/>
                      </a:solidFill>
                      <a:prstDash val="solid"/>
                      <a:round/>
                      <a:headEnd type="none" w="med" len="med"/>
                      <a:tailEnd type="none" w="med" len="med"/>
                    </a:lnB>
                  </a:tcPr>
                </a:tc>
                <a:tc>
                  <a:txBody>
                    <a:bodyPr/>
                    <a:lstStyle/>
                    <a:p>
                      <a:pPr marL="0" marR="0" algn="l">
                        <a:lnSpc>
                          <a:spcPct val="107000"/>
                        </a:lnSpc>
                        <a:spcBef>
                          <a:spcPts val="0"/>
                        </a:spcBef>
                        <a:spcAft>
                          <a:spcPts val="0"/>
                        </a:spcAft>
                      </a:pPr>
                      <a:r>
                        <a:rPr lang="en-US" sz="1400" b="1" dirty="0">
                          <a:solidFill>
                            <a:srgbClr val="E8746B"/>
                          </a:solidFill>
                          <a:effectLst/>
                          <a:latin typeface="Calibri" panose="020F0502020204030204" pitchFamily="34" charset="0"/>
                          <a:ea typeface="Calibri" panose="020F0502020204030204" pitchFamily="34" charset="0"/>
                          <a:cs typeface="Times New Roman" panose="02020603050405020304" pitchFamily="18" charset="0"/>
                        </a:rPr>
                        <a:t/>
                      </a:r>
                      <a:br>
                        <a:rPr lang="en-US" sz="1400" b="1" dirty="0">
                          <a:solidFill>
                            <a:srgbClr val="E8746B"/>
                          </a:solidFill>
                          <a:effectLst/>
                          <a:latin typeface="Calibri" panose="020F0502020204030204" pitchFamily="34" charset="0"/>
                          <a:ea typeface="Calibri" panose="020F0502020204030204" pitchFamily="34" charset="0"/>
                          <a:cs typeface="Times New Roman" panose="02020603050405020304" pitchFamily="18" charset="0"/>
                        </a:rPr>
                      </a:br>
                      <a:r>
                        <a:rPr lang="en-US" sz="1400" b="1" dirty="0" smtClean="0">
                          <a:solidFill>
                            <a:srgbClr val="E8746B"/>
                          </a:solidFill>
                          <a:effectLst/>
                          <a:latin typeface="Calibri" panose="020F0502020204030204" pitchFamily="34" charset="0"/>
                          <a:ea typeface="Calibri" panose="020F0502020204030204" pitchFamily="34" charset="0"/>
                          <a:cs typeface="Times New Roman" panose="02020603050405020304" pitchFamily="18" charset="0"/>
                        </a:rPr>
                        <a:t>Self-Direction/Future </a:t>
                      </a:r>
                      <a:r>
                        <a:rPr lang="en-US" sz="1400" b="1" dirty="0">
                          <a:solidFill>
                            <a:srgbClr val="E8746B"/>
                          </a:solidFill>
                          <a:effectLst/>
                          <a:latin typeface="Calibri" panose="020F0502020204030204" pitchFamily="34" charset="0"/>
                          <a:ea typeface="Calibri" panose="020F0502020204030204" pitchFamily="34" charset="0"/>
                          <a:cs typeface="Times New Roman" panose="02020603050405020304" pitchFamily="18" charset="0"/>
                        </a:rPr>
                        <a:t>View </a:t>
                      </a:r>
                      <a:r>
                        <a:rPr lang="en-US" sz="1400" b="1" dirty="0" smtClean="0">
                          <a:solidFill>
                            <a:srgbClr val="E8746B"/>
                          </a:solidFill>
                          <a:effectLst/>
                          <a:latin typeface="Calibri" panose="020F0502020204030204" pitchFamily="34" charset="0"/>
                          <a:ea typeface="Calibri" panose="020F0502020204030204" pitchFamily="34" charset="0"/>
                          <a:cs typeface="Times New Roman" panose="02020603050405020304" pitchFamily="18" charset="0"/>
                        </a:rPr>
                        <a:t/>
                      </a:r>
                      <a:br>
                        <a:rPr lang="en-US" sz="1400" b="1" dirty="0" smtClean="0">
                          <a:solidFill>
                            <a:srgbClr val="E8746B"/>
                          </a:solidFill>
                          <a:effectLst/>
                          <a:latin typeface="Calibri" panose="020F0502020204030204" pitchFamily="34" charset="0"/>
                          <a:ea typeface="Calibri" panose="020F0502020204030204" pitchFamily="34" charset="0"/>
                          <a:cs typeface="Times New Roman" panose="02020603050405020304" pitchFamily="18" charset="0"/>
                        </a:rPr>
                      </a:br>
                      <a:r>
                        <a:rPr lang="en-US" sz="1400" dirty="0" smtClean="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Ability </a:t>
                      </a:r>
                      <a:r>
                        <a:rPr lang="en-US" sz="14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to see and understand one's sense of mission and commitment to inner ideas. Ability to be perceptive about self-concept and purpose.</a:t>
                      </a:r>
                    </a:p>
                  </a:txBody>
                  <a:tcPr marL="119568" marR="147829" marT="31522" marB="0">
                    <a:lnL w="12700" cap="flat" cmpd="sng" algn="ctr">
                      <a:solidFill>
                        <a:srgbClr val="313132"/>
                      </a:solidFill>
                      <a:prstDash val="solid"/>
                      <a:round/>
                      <a:headEnd type="none" w="med" len="med"/>
                      <a:tailEnd type="none" w="med" len="med"/>
                    </a:lnL>
                    <a:lnR w="12700" cap="flat" cmpd="sng" algn="ctr">
                      <a:solidFill>
                        <a:srgbClr val="CCCCCD"/>
                      </a:solidFill>
                      <a:prstDash val="solid"/>
                      <a:round/>
                      <a:headEnd type="none" w="med" len="med"/>
                      <a:tailEnd type="none" w="med" len="med"/>
                    </a:lnR>
                    <a:lnT w="12700" cap="flat" cmpd="sng" algn="ctr">
                      <a:solidFill>
                        <a:srgbClr val="313132"/>
                      </a:solidFill>
                      <a:prstDash val="solid"/>
                      <a:round/>
                      <a:headEnd type="none" w="med" len="med"/>
                      <a:tailEnd type="none" w="med" len="med"/>
                    </a:lnT>
                    <a:lnB w="12700" cap="flat" cmpd="sng" algn="ctr">
                      <a:solidFill>
                        <a:srgbClr val="CCCCCD"/>
                      </a:solidFill>
                      <a:prstDash val="solid"/>
                      <a:round/>
                      <a:headEnd type="none" w="med" len="med"/>
                      <a:tailEnd type="none" w="med" len="med"/>
                    </a:lnB>
                  </a:tcPr>
                </a:tc>
                <a:extLst>
                  <a:ext uri="{0D108BD9-81ED-4DB2-BD59-A6C34878D82A}">
                    <a16:rowId xmlns:a16="http://schemas.microsoft.com/office/drawing/2014/main" val="3881198063"/>
                  </a:ext>
                </a:extLst>
              </a:tr>
            </a:tbl>
          </a:graphicData>
        </a:graphic>
      </p:graphicFrame>
      <p:sp>
        <p:nvSpPr>
          <p:cNvPr id="11" name="Rectangle 4"/>
          <p:cNvSpPr>
            <a:spLocks noChangeArrowheads="1"/>
          </p:cNvSpPr>
          <p:nvPr/>
        </p:nvSpPr>
        <p:spPr bwMode="auto">
          <a:xfrm>
            <a:off x="3370263" y="18224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325183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6722" y="183951"/>
            <a:ext cx="10515600" cy="1325563"/>
          </a:xfrm>
        </p:spPr>
        <p:txBody>
          <a:bodyPr/>
          <a:lstStyle/>
          <a:p>
            <a:r>
              <a:rPr lang="en-US" dirty="0" smtClean="0"/>
              <a:t>Clarity</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8</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sp>
        <p:nvSpPr>
          <p:cNvPr id="14" name="TextBox 13"/>
          <p:cNvSpPr txBox="1"/>
          <p:nvPr/>
        </p:nvSpPr>
        <p:spPr>
          <a:xfrm>
            <a:off x="6420291" y="3074749"/>
            <a:ext cx="5110447" cy="1938992"/>
          </a:xfrm>
          <a:prstGeom prst="rect">
            <a:avLst/>
          </a:prstGeom>
          <a:noFill/>
        </p:spPr>
        <p:txBody>
          <a:bodyPr wrap="square" rtlCol="0">
            <a:spAutoFit/>
          </a:bodyPr>
          <a:lstStyle/>
          <a:p>
            <a:pPr marL="342900" indent="-342900">
              <a:buFont typeface="Arial" panose="020B0604020202020204" pitchFamily="34" charset="0"/>
              <a:buChar char="•"/>
            </a:pPr>
            <a:r>
              <a:rPr lang="en-US" sz="2400" b="1" dirty="0" smtClean="0"/>
              <a:t>Crystal Clear</a:t>
            </a:r>
          </a:p>
          <a:p>
            <a:pPr marL="342900" indent="-342900">
              <a:buFont typeface="Arial" panose="020B0604020202020204" pitchFamily="34" charset="0"/>
              <a:buChar char="•"/>
            </a:pPr>
            <a:r>
              <a:rPr lang="en-US" sz="2400" b="1" dirty="0" smtClean="0"/>
              <a:t>Clear</a:t>
            </a:r>
          </a:p>
          <a:p>
            <a:pPr marL="342900" indent="-342900">
              <a:buFont typeface="Arial" panose="020B0604020202020204" pitchFamily="34" charset="0"/>
              <a:buChar char="•"/>
            </a:pPr>
            <a:r>
              <a:rPr lang="en-US" sz="2400" b="1" dirty="0" smtClean="0"/>
              <a:t>Visible</a:t>
            </a:r>
          </a:p>
          <a:p>
            <a:pPr marL="342900" indent="-342900">
              <a:buFont typeface="Arial" panose="020B0604020202020204" pitchFamily="34" charset="0"/>
              <a:buChar char="•"/>
            </a:pPr>
            <a:r>
              <a:rPr lang="en-US" sz="2400" b="1" dirty="0" smtClean="0"/>
              <a:t>Transition</a:t>
            </a:r>
          </a:p>
          <a:p>
            <a:pPr marL="342900" indent="-342900">
              <a:buFont typeface="Arial" panose="020B0604020202020204" pitchFamily="34" charset="0"/>
              <a:buChar char="•"/>
            </a:pPr>
            <a:r>
              <a:rPr lang="en-US" sz="2400" b="1" dirty="0" smtClean="0"/>
              <a:t>Unconventional </a:t>
            </a:r>
            <a:r>
              <a:rPr lang="en-US" b="1" dirty="0"/>
              <a:t>(World Dimension </a:t>
            </a:r>
            <a:r>
              <a:rPr lang="en-US" b="1" dirty="0" smtClean="0"/>
              <a:t>Only)</a:t>
            </a:r>
            <a:endParaRPr lang="en-US" sz="2700" dirty="0" smtClean="0"/>
          </a:p>
        </p:txBody>
      </p:sp>
      <p:pic>
        <p:nvPicPr>
          <p:cNvPr id="9" name="Picture 8"/>
          <p:cNvPicPr/>
          <p:nvPr/>
        </p:nvPicPr>
        <p:blipFill>
          <a:blip r:embed="rId3"/>
          <a:stretch>
            <a:fillRect/>
          </a:stretch>
        </p:blipFill>
        <p:spPr>
          <a:xfrm>
            <a:off x="962891" y="1679279"/>
            <a:ext cx="4346048" cy="4391326"/>
          </a:xfrm>
          <a:prstGeom prst="rect">
            <a:avLst/>
          </a:prstGeom>
        </p:spPr>
      </p:pic>
      <p:sp>
        <p:nvSpPr>
          <p:cNvPr id="10" name="TextBox 9"/>
          <p:cNvSpPr txBox="1"/>
          <p:nvPr/>
        </p:nvSpPr>
        <p:spPr>
          <a:xfrm>
            <a:off x="5308939" y="833181"/>
            <a:ext cx="4539593" cy="1569660"/>
          </a:xfrm>
          <a:prstGeom prst="rect">
            <a:avLst/>
          </a:prstGeom>
          <a:noFill/>
        </p:spPr>
        <p:txBody>
          <a:bodyPr wrap="square" rtlCol="0">
            <a:spAutoFit/>
          </a:bodyPr>
          <a:lstStyle/>
          <a:p>
            <a:r>
              <a:rPr lang="en-US" sz="2400" b="1" dirty="0" smtClean="0"/>
              <a:t>Clarity</a:t>
            </a:r>
            <a:r>
              <a:rPr lang="en-US" dirty="0"/>
              <a:t>:</a:t>
            </a:r>
          </a:p>
          <a:p>
            <a:r>
              <a:rPr lang="en-US" dirty="0" smtClean="0"/>
              <a:t>a </a:t>
            </a:r>
            <a:r>
              <a:rPr lang="en-US" dirty="0"/>
              <a:t>measure of your natural ability to see and </a:t>
            </a:r>
            <a:r>
              <a:rPr lang="en-US" dirty="0" smtClean="0"/>
              <a:t>understand. The </a:t>
            </a:r>
            <a:r>
              <a:rPr lang="en-US" dirty="0"/>
              <a:t>greater your clarity the more accuracy and precision you have in the judgments that are made in that </a:t>
            </a:r>
            <a:r>
              <a:rPr lang="en-US" dirty="0" smtClean="0"/>
              <a:t>dimension.</a:t>
            </a:r>
            <a:endParaRPr lang="en-US" sz="2700" dirty="0" smtClean="0"/>
          </a:p>
        </p:txBody>
      </p:sp>
    </p:spTree>
    <p:extLst>
      <p:ext uri="{BB962C8B-B14F-4D97-AF65-F5344CB8AC3E}">
        <p14:creationId xmlns:p14="http://schemas.microsoft.com/office/powerpoint/2010/main" val="273292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1" nodeType="clickEffect">
                                  <p:stCondLst>
                                    <p:cond delay="0"/>
                                  </p:stCondLst>
                                  <p:childTnLst>
                                    <p:anim calcmode="lin" valueType="num">
                                      <p:cBhvr additive="base">
                                        <p:cTn id="12" dur="500"/>
                                        <p:tgtEl>
                                          <p:spTgt spid="14"/>
                                        </p:tgtEl>
                                        <p:attrNameLst>
                                          <p:attrName>ppt_x</p:attrName>
                                        </p:attrNameLst>
                                      </p:cBhvr>
                                      <p:tavLst>
                                        <p:tav tm="0">
                                          <p:val>
                                            <p:strVal val="ppt_x"/>
                                          </p:val>
                                        </p:tav>
                                        <p:tav tm="100000">
                                          <p:val>
                                            <p:strVal val="ppt_x"/>
                                          </p:val>
                                        </p:tav>
                                      </p:tavLst>
                                    </p:anim>
                                    <p:anim calcmode="lin" valueType="num">
                                      <p:cBhvr additive="base">
                                        <p:cTn id="13" dur="500"/>
                                        <p:tgtEl>
                                          <p:spTgt spid="14"/>
                                        </p:tgtEl>
                                        <p:attrNameLst>
                                          <p:attrName>ppt_y</p:attrName>
                                        </p:attrNameLst>
                                      </p:cBhvr>
                                      <p:tavLst>
                                        <p:tav tm="0">
                                          <p:val>
                                            <p:strVal val="ppt_y"/>
                                          </p:val>
                                        </p:tav>
                                        <p:tav tm="100000">
                                          <p:val>
                                            <p:strVal val="1+ppt_h/2"/>
                                          </p:val>
                                        </p:tav>
                                      </p:tavLst>
                                    </p:anim>
                                    <p:set>
                                      <p:cBhvr>
                                        <p:cTn id="14" dur="1" fill="hold">
                                          <p:stCondLst>
                                            <p:cond delay="499"/>
                                          </p:stCondLst>
                                        </p:cTn>
                                        <p:tgtEl>
                                          <p:spTgt spid="14"/>
                                        </p:tgtEl>
                                        <p:attrNameLst>
                                          <p:attrName>style.visibility</p:attrName>
                                        </p:attrNameLst>
                                      </p:cBhvr>
                                      <p:to>
                                        <p:strVal val="hidden"/>
                                      </p:to>
                                    </p:set>
                                  </p:childTnLst>
                                </p:cTn>
                              </p:par>
                              <p:par>
                                <p:cTn id="15" presetID="2" presetClass="entr" presetSubtype="4"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xit" presetSubtype="4" fill="hold" grpId="1" nodeType="clickEffect">
                                  <p:stCondLst>
                                    <p:cond delay="0"/>
                                  </p:stCondLst>
                                  <p:childTnLst>
                                    <p:anim calcmode="lin" valueType="num">
                                      <p:cBhvr additive="base">
                                        <p:cTn id="22" dur="500"/>
                                        <p:tgtEl>
                                          <p:spTgt spid="10"/>
                                        </p:tgtEl>
                                        <p:attrNameLst>
                                          <p:attrName>ppt_x</p:attrName>
                                        </p:attrNameLst>
                                      </p:cBhvr>
                                      <p:tavLst>
                                        <p:tav tm="0">
                                          <p:val>
                                            <p:strVal val="ppt_x"/>
                                          </p:val>
                                        </p:tav>
                                        <p:tav tm="100000">
                                          <p:val>
                                            <p:strVal val="ppt_x"/>
                                          </p:val>
                                        </p:tav>
                                      </p:tavLst>
                                    </p:anim>
                                    <p:anim calcmode="lin" valueType="num">
                                      <p:cBhvr additive="base">
                                        <p:cTn id="23" dur="500"/>
                                        <p:tgtEl>
                                          <p:spTgt spid="10"/>
                                        </p:tgtEl>
                                        <p:attrNameLst>
                                          <p:attrName>ppt_y</p:attrName>
                                        </p:attrNameLst>
                                      </p:cBhvr>
                                      <p:tavLst>
                                        <p:tav tm="0">
                                          <p:val>
                                            <p:strVal val="ppt_y"/>
                                          </p:val>
                                        </p:tav>
                                        <p:tav tm="100000">
                                          <p:val>
                                            <p:strVal val="1+ppt_h/2"/>
                                          </p:val>
                                        </p:tav>
                                      </p:tavLst>
                                    </p:anim>
                                    <p:set>
                                      <p:cBhvr>
                                        <p:cTn id="24"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P spid="10" grpId="0"/>
      <p:bldP spid="10"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6722" y="183951"/>
            <a:ext cx="10515600" cy="1325563"/>
          </a:xfrm>
        </p:spPr>
        <p:txBody>
          <a:bodyPr/>
          <a:lstStyle/>
          <a:p>
            <a:r>
              <a:rPr lang="en-US" dirty="0" smtClean="0"/>
              <a:t>Attention</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9</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sp>
        <p:nvSpPr>
          <p:cNvPr id="14" name="TextBox 13"/>
          <p:cNvSpPr txBox="1"/>
          <p:nvPr/>
        </p:nvSpPr>
        <p:spPr>
          <a:xfrm>
            <a:off x="6404793" y="2775073"/>
            <a:ext cx="5110447" cy="1569660"/>
          </a:xfrm>
          <a:prstGeom prst="rect">
            <a:avLst/>
          </a:prstGeom>
          <a:noFill/>
        </p:spPr>
        <p:txBody>
          <a:bodyPr wrap="square" rtlCol="0">
            <a:spAutoFit/>
          </a:bodyPr>
          <a:lstStyle/>
          <a:p>
            <a:pPr marL="342900" indent="-342900">
              <a:buFont typeface="Arial" panose="020B0604020202020204" pitchFamily="34" charset="0"/>
              <a:buChar char="•"/>
            </a:pPr>
            <a:r>
              <a:rPr lang="en-US" sz="2400" b="1" dirty="0" smtClean="0"/>
              <a:t>Over Attentive</a:t>
            </a:r>
          </a:p>
          <a:p>
            <a:pPr marL="342900" indent="-342900">
              <a:buFont typeface="Arial" panose="020B0604020202020204" pitchFamily="34" charset="0"/>
              <a:buChar char="•"/>
            </a:pPr>
            <a:r>
              <a:rPr lang="en-US" sz="2400" b="1" dirty="0" smtClean="0"/>
              <a:t>Attentive</a:t>
            </a:r>
          </a:p>
          <a:p>
            <a:pPr marL="342900" indent="-342900">
              <a:buFont typeface="Arial" panose="020B0604020202020204" pitchFamily="34" charset="0"/>
              <a:buChar char="•"/>
            </a:pPr>
            <a:r>
              <a:rPr lang="en-US" sz="2400" b="1" dirty="0" smtClean="0"/>
              <a:t>Cautious</a:t>
            </a:r>
          </a:p>
          <a:p>
            <a:pPr marL="342900" indent="-342900">
              <a:buFont typeface="Arial" panose="020B0604020202020204" pitchFamily="34" charset="0"/>
              <a:buChar char="•"/>
            </a:pPr>
            <a:r>
              <a:rPr lang="en-US" sz="2400" b="1" dirty="0" smtClean="0"/>
              <a:t>Inattentive</a:t>
            </a:r>
          </a:p>
        </p:txBody>
      </p:sp>
      <p:pic>
        <p:nvPicPr>
          <p:cNvPr id="9" name="Picture 8"/>
          <p:cNvPicPr/>
          <p:nvPr/>
        </p:nvPicPr>
        <p:blipFill>
          <a:blip r:embed="rId3"/>
          <a:stretch>
            <a:fillRect/>
          </a:stretch>
        </p:blipFill>
        <p:spPr>
          <a:xfrm>
            <a:off x="962891" y="1679279"/>
            <a:ext cx="4346048" cy="4391326"/>
          </a:xfrm>
          <a:prstGeom prst="rect">
            <a:avLst/>
          </a:prstGeom>
        </p:spPr>
      </p:pic>
      <p:sp>
        <p:nvSpPr>
          <p:cNvPr id="10" name="TextBox 9"/>
          <p:cNvSpPr txBox="1"/>
          <p:nvPr/>
        </p:nvSpPr>
        <p:spPr>
          <a:xfrm>
            <a:off x="5308939" y="833181"/>
            <a:ext cx="4539593" cy="1292662"/>
          </a:xfrm>
          <a:prstGeom prst="rect">
            <a:avLst/>
          </a:prstGeom>
          <a:noFill/>
        </p:spPr>
        <p:txBody>
          <a:bodyPr wrap="square" rtlCol="0">
            <a:spAutoFit/>
          </a:bodyPr>
          <a:lstStyle/>
          <a:p>
            <a:r>
              <a:rPr lang="en-US" sz="2400" b="1" dirty="0" smtClean="0"/>
              <a:t>Attention</a:t>
            </a:r>
            <a:r>
              <a:rPr lang="en-US" dirty="0" smtClean="0"/>
              <a:t>:</a:t>
            </a:r>
            <a:endParaRPr lang="en-US" dirty="0"/>
          </a:p>
          <a:p>
            <a:r>
              <a:rPr lang="en-US" dirty="0" smtClean="0"/>
              <a:t>a </a:t>
            </a:r>
            <a:r>
              <a:rPr lang="en-US" dirty="0"/>
              <a:t>measure of your natural ability to </a:t>
            </a:r>
            <a:r>
              <a:rPr lang="en-US" dirty="0" smtClean="0"/>
              <a:t>attend </a:t>
            </a:r>
            <a:r>
              <a:rPr lang="en-US" dirty="0"/>
              <a:t>to, or pay </a:t>
            </a:r>
            <a:r>
              <a:rPr lang="en-US" dirty="0" smtClean="0"/>
              <a:t>attention </a:t>
            </a:r>
            <a:r>
              <a:rPr lang="en-US" dirty="0"/>
              <a:t>to, specific </a:t>
            </a:r>
            <a:r>
              <a:rPr lang="en-US" dirty="0" smtClean="0"/>
              <a:t>information </a:t>
            </a:r>
            <a:r>
              <a:rPr lang="en-US" dirty="0"/>
              <a:t>to make a decision. </a:t>
            </a:r>
            <a:endParaRPr lang="en-US" sz="2700" dirty="0" smtClean="0"/>
          </a:p>
        </p:txBody>
      </p:sp>
    </p:spTree>
    <p:extLst>
      <p:ext uri="{BB962C8B-B14F-4D97-AF65-F5344CB8AC3E}">
        <p14:creationId xmlns:p14="http://schemas.microsoft.com/office/powerpoint/2010/main" val="2609347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1" nodeType="clickEffect">
                                  <p:stCondLst>
                                    <p:cond delay="0"/>
                                  </p:stCondLst>
                                  <p:childTnLst>
                                    <p:anim calcmode="lin" valueType="num">
                                      <p:cBhvr additive="base">
                                        <p:cTn id="12" dur="500"/>
                                        <p:tgtEl>
                                          <p:spTgt spid="14"/>
                                        </p:tgtEl>
                                        <p:attrNameLst>
                                          <p:attrName>ppt_x</p:attrName>
                                        </p:attrNameLst>
                                      </p:cBhvr>
                                      <p:tavLst>
                                        <p:tav tm="0">
                                          <p:val>
                                            <p:strVal val="ppt_x"/>
                                          </p:val>
                                        </p:tav>
                                        <p:tav tm="100000">
                                          <p:val>
                                            <p:strVal val="ppt_x"/>
                                          </p:val>
                                        </p:tav>
                                      </p:tavLst>
                                    </p:anim>
                                    <p:anim calcmode="lin" valueType="num">
                                      <p:cBhvr additive="base">
                                        <p:cTn id="13" dur="500"/>
                                        <p:tgtEl>
                                          <p:spTgt spid="14"/>
                                        </p:tgtEl>
                                        <p:attrNameLst>
                                          <p:attrName>ppt_y</p:attrName>
                                        </p:attrNameLst>
                                      </p:cBhvr>
                                      <p:tavLst>
                                        <p:tav tm="0">
                                          <p:val>
                                            <p:strVal val="ppt_y"/>
                                          </p:val>
                                        </p:tav>
                                        <p:tav tm="100000">
                                          <p:val>
                                            <p:strVal val="1+ppt_h/2"/>
                                          </p:val>
                                        </p:tav>
                                      </p:tavLst>
                                    </p:anim>
                                    <p:set>
                                      <p:cBhvr>
                                        <p:cTn id="14" dur="1" fill="hold">
                                          <p:stCondLst>
                                            <p:cond delay="499"/>
                                          </p:stCondLst>
                                        </p:cTn>
                                        <p:tgtEl>
                                          <p:spTgt spid="14"/>
                                        </p:tgtEl>
                                        <p:attrNameLst>
                                          <p:attrName>style.visibility</p:attrName>
                                        </p:attrNameLst>
                                      </p:cBhvr>
                                      <p:to>
                                        <p:strVal val="hidden"/>
                                      </p:to>
                                    </p:set>
                                  </p:childTnLst>
                                </p:cTn>
                              </p:par>
                              <p:par>
                                <p:cTn id="15" presetID="2" presetClass="entr" presetSubtype="4"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xit" presetSubtype="4" fill="hold" grpId="1" nodeType="clickEffect">
                                  <p:stCondLst>
                                    <p:cond delay="0"/>
                                  </p:stCondLst>
                                  <p:childTnLst>
                                    <p:anim calcmode="lin" valueType="num">
                                      <p:cBhvr additive="base">
                                        <p:cTn id="22" dur="500"/>
                                        <p:tgtEl>
                                          <p:spTgt spid="10"/>
                                        </p:tgtEl>
                                        <p:attrNameLst>
                                          <p:attrName>ppt_x</p:attrName>
                                        </p:attrNameLst>
                                      </p:cBhvr>
                                      <p:tavLst>
                                        <p:tav tm="0">
                                          <p:val>
                                            <p:strVal val="ppt_x"/>
                                          </p:val>
                                        </p:tav>
                                        <p:tav tm="100000">
                                          <p:val>
                                            <p:strVal val="ppt_x"/>
                                          </p:val>
                                        </p:tav>
                                      </p:tavLst>
                                    </p:anim>
                                    <p:anim calcmode="lin" valueType="num">
                                      <p:cBhvr additive="base">
                                        <p:cTn id="23" dur="500"/>
                                        <p:tgtEl>
                                          <p:spTgt spid="10"/>
                                        </p:tgtEl>
                                        <p:attrNameLst>
                                          <p:attrName>ppt_y</p:attrName>
                                        </p:attrNameLst>
                                      </p:cBhvr>
                                      <p:tavLst>
                                        <p:tav tm="0">
                                          <p:val>
                                            <p:strVal val="ppt_y"/>
                                          </p:val>
                                        </p:tav>
                                        <p:tav tm="100000">
                                          <p:val>
                                            <p:strVal val="1+ppt_h/2"/>
                                          </p:val>
                                        </p:tav>
                                      </p:tavLst>
                                    </p:anim>
                                    <p:set>
                                      <p:cBhvr>
                                        <p:cTn id="24"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P spid="10" grpId="0"/>
      <p:bldP spid="10" grpId="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21144</TotalTime>
  <Words>1330</Words>
  <Application>Microsoft Office PowerPoint</Application>
  <PresentationFormat>Widescreen</PresentationFormat>
  <Paragraphs>153</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MS Mincho</vt:lpstr>
      <vt:lpstr>Times New Roman</vt:lpstr>
      <vt:lpstr>Office Theme</vt:lpstr>
      <vt:lpstr>Hartman Value Profile An Evaluation of Thinking Styles</vt:lpstr>
      <vt:lpstr>Thinking Science</vt:lpstr>
      <vt:lpstr>The Hartman Value Profile (HVP) measures a person’s capacity to make value judgments about the world and one’s self.</vt:lpstr>
      <vt:lpstr>Hartman Value Profile</vt:lpstr>
      <vt:lpstr>Important Notes</vt:lpstr>
      <vt:lpstr>External and Internal Processing</vt:lpstr>
      <vt:lpstr>Thinking Style Dimensions</vt:lpstr>
      <vt:lpstr>Clarity</vt:lpstr>
      <vt:lpstr>Attention</vt:lpstr>
      <vt:lpstr>HVP Report Debrief</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Styles</dc:title>
  <dc:creator>Jennifer Larsen</dc:creator>
  <cp:lastModifiedBy>Jennifer Voitlein</cp:lastModifiedBy>
  <cp:revision>136</cp:revision>
  <dcterms:created xsi:type="dcterms:W3CDTF">2016-03-22T22:01:54Z</dcterms:created>
  <dcterms:modified xsi:type="dcterms:W3CDTF">2017-03-06T19:03:07Z</dcterms:modified>
</cp:coreProperties>
</file>

<file path=docProps/thumbnail.jpeg>
</file>